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8" r:id="rId8"/>
    <p:sldId id="269" r:id="rId9"/>
    <p:sldId id="270" r:id="rId10"/>
    <p:sldId id="271" r:id="rId11"/>
    <p:sldId id="272" r:id="rId12"/>
    <p:sldId id="275" r:id="rId13"/>
    <p:sldId id="260" r:id="rId14"/>
    <p:sldId id="273"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08" autoAdjust="0"/>
  </p:normalViewPr>
  <p:slideViewPr>
    <p:cSldViewPr snapToGrid="0" snapToObjects="1">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F7471-DC03-4D86-AB72-375C500CF5E9}" type="doc">
      <dgm:prSet loTypeId="urn:microsoft.com/office/officeart/2005/8/layout/venn1" loCatId="relationship" qsTypeId="urn:microsoft.com/office/officeart/2005/8/quickstyle/3d7" qsCatId="3D" csTypeId="urn:microsoft.com/office/officeart/2005/8/colors/colorful1#1" csCatId="colorful" phldr="1"/>
      <dgm:spPr/>
      <dgm:t>
        <a:bodyPr/>
        <a:lstStyle/>
        <a:p>
          <a:endParaRPr lang="tr-TR"/>
        </a:p>
      </dgm:t>
    </dgm:pt>
    <dgm:pt modelId="{4EB6A36B-9600-4735-B22D-E58855F37C00}">
      <dgm:prSet custT="1"/>
      <dgm:spPr/>
      <dgm:t>
        <a:bodyPr/>
        <a:lstStyle/>
        <a:p>
          <a:pPr rtl="0"/>
          <a:endParaRPr lang="tr-TR" sz="2400" b="1" i="1" u="none" dirty="0">
            <a:latin typeface="+mj-lt"/>
          </a:endParaRPr>
        </a:p>
      </dgm:t>
    </dgm:pt>
    <dgm:pt modelId="{41F763A3-9A86-4716-BE32-64B92E996BD9}" type="parTrans" cxnId="{5ED9ECD3-FC23-4064-BD4B-6C93C34FA05B}">
      <dgm:prSet/>
      <dgm:spPr/>
      <dgm:t>
        <a:bodyPr/>
        <a:lstStyle/>
        <a:p>
          <a:endParaRPr lang="tr-TR" sz="2800" b="1" i="1" u="none">
            <a:latin typeface="+mj-lt"/>
          </a:endParaRPr>
        </a:p>
      </dgm:t>
    </dgm:pt>
    <dgm:pt modelId="{904B7180-66FC-4004-8B1F-E0D57056F0F9}" type="sibTrans" cxnId="{5ED9ECD3-FC23-4064-BD4B-6C93C34FA05B}">
      <dgm:prSet/>
      <dgm:spPr/>
      <dgm:t>
        <a:bodyPr/>
        <a:lstStyle/>
        <a:p>
          <a:endParaRPr lang="tr-TR" sz="2800" b="1" i="1" u="none">
            <a:latin typeface="+mj-lt"/>
          </a:endParaRPr>
        </a:p>
      </dgm:t>
    </dgm:pt>
    <dgm:pt modelId="{6DD20A0D-1C85-4BC0-9F92-7336CB510E2F}">
      <dgm:prSet custT="1"/>
      <dgm:spPr/>
      <dgm:t>
        <a:bodyPr/>
        <a:lstStyle/>
        <a:p>
          <a:pPr rtl="0"/>
          <a:endParaRPr lang="tr-TR" sz="2400" b="1" i="1" u="none" dirty="0">
            <a:latin typeface="+mj-lt"/>
          </a:endParaRPr>
        </a:p>
      </dgm:t>
    </dgm:pt>
    <dgm:pt modelId="{D3EC51B4-B080-4B67-B641-DC2A0999ACF3}" type="parTrans" cxnId="{B5B8E7F1-DB1B-44E1-9EBB-C09A37ED02A3}">
      <dgm:prSet/>
      <dgm:spPr/>
      <dgm:t>
        <a:bodyPr/>
        <a:lstStyle/>
        <a:p>
          <a:endParaRPr lang="tr-TR"/>
        </a:p>
      </dgm:t>
    </dgm:pt>
    <dgm:pt modelId="{28F712DF-0D3E-4650-88AA-56766E4BC1FD}" type="sibTrans" cxnId="{B5B8E7F1-DB1B-44E1-9EBB-C09A37ED02A3}">
      <dgm:prSet/>
      <dgm:spPr/>
      <dgm:t>
        <a:bodyPr/>
        <a:lstStyle/>
        <a:p>
          <a:endParaRPr lang="tr-TR"/>
        </a:p>
      </dgm:t>
    </dgm:pt>
    <dgm:pt modelId="{62188194-AC4B-48C9-9257-03966703327B}">
      <dgm:prSet custT="1"/>
      <dgm:spPr/>
      <dgm:t>
        <a:bodyPr/>
        <a:lstStyle/>
        <a:p>
          <a:pPr rtl="0"/>
          <a:endParaRPr lang="tr-TR" sz="2400" b="1" i="1" u="none" dirty="0">
            <a:latin typeface="+mj-lt"/>
          </a:endParaRPr>
        </a:p>
      </dgm:t>
    </dgm:pt>
    <dgm:pt modelId="{EFE25C85-BEFF-4FD8-8BD8-9125DD4BC7E0}" type="parTrans" cxnId="{18D3CEF1-CE45-41FB-A607-FD02B107CD9F}">
      <dgm:prSet/>
      <dgm:spPr/>
      <dgm:t>
        <a:bodyPr/>
        <a:lstStyle/>
        <a:p>
          <a:endParaRPr lang="tr-TR"/>
        </a:p>
      </dgm:t>
    </dgm:pt>
    <dgm:pt modelId="{543501F4-0DC3-44AD-B6FE-3A72ED69CF02}" type="sibTrans" cxnId="{18D3CEF1-CE45-41FB-A607-FD02B107CD9F}">
      <dgm:prSet/>
      <dgm:spPr/>
      <dgm:t>
        <a:bodyPr/>
        <a:lstStyle/>
        <a:p>
          <a:endParaRPr lang="tr-TR"/>
        </a:p>
      </dgm:t>
    </dgm:pt>
    <dgm:pt modelId="{AC405154-1A40-4FF2-9F16-55176C8B69D4}">
      <dgm:prSet custT="1"/>
      <dgm:spPr/>
      <dgm:t>
        <a:bodyPr/>
        <a:lstStyle/>
        <a:p>
          <a:pPr rtl="0"/>
          <a:endParaRPr lang="tr-TR" sz="2400" b="1" i="1" u="none" dirty="0">
            <a:latin typeface="+mj-lt"/>
          </a:endParaRPr>
        </a:p>
      </dgm:t>
    </dgm:pt>
    <dgm:pt modelId="{DDA663F7-9D0F-44A0-A3EE-7C14E34F158C}" type="parTrans" cxnId="{7946CAD2-BDB4-42A4-8720-B395541620F8}">
      <dgm:prSet/>
      <dgm:spPr/>
      <dgm:t>
        <a:bodyPr/>
        <a:lstStyle/>
        <a:p>
          <a:endParaRPr lang="tr-TR"/>
        </a:p>
      </dgm:t>
    </dgm:pt>
    <dgm:pt modelId="{DA5B287D-0069-41C0-8691-E363FD17A3D0}" type="sibTrans" cxnId="{7946CAD2-BDB4-42A4-8720-B395541620F8}">
      <dgm:prSet/>
      <dgm:spPr/>
      <dgm:t>
        <a:bodyPr/>
        <a:lstStyle/>
        <a:p>
          <a:endParaRPr lang="tr-TR"/>
        </a:p>
      </dgm:t>
    </dgm:pt>
    <dgm:pt modelId="{A4CD934E-7B20-438D-873E-10D020EE6EB3}">
      <dgm:prSet custT="1"/>
      <dgm:spPr/>
      <dgm:t>
        <a:bodyPr/>
        <a:lstStyle/>
        <a:p>
          <a:pPr rtl="0"/>
          <a:endParaRPr lang="tr-TR" sz="2400" b="1" i="1" u="none" dirty="0">
            <a:latin typeface="+mj-lt"/>
          </a:endParaRPr>
        </a:p>
      </dgm:t>
    </dgm:pt>
    <dgm:pt modelId="{E779DD78-F704-4EBF-88F7-D4BA8D19E1CB}" type="parTrans" cxnId="{30CE1DBA-5A67-4089-9873-E9EFB168A2C3}">
      <dgm:prSet/>
      <dgm:spPr/>
      <dgm:t>
        <a:bodyPr/>
        <a:lstStyle/>
        <a:p>
          <a:endParaRPr lang="tr-TR"/>
        </a:p>
      </dgm:t>
    </dgm:pt>
    <dgm:pt modelId="{E25677F3-73CF-4593-97D5-FFDC0011440A}" type="sibTrans" cxnId="{30CE1DBA-5A67-4089-9873-E9EFB168A2C3}">
      <dgm:prSet/>
      <dgm:spPr/>
      <dgm:t>
        <a:bodyPr/>
        <a:lstStyle/>
        <a:p>
          <a:endParaRPr lang="tr-TR"/>
        </a:p>
      </dgm:t>
    </dgm:pt>
    <dgm:pt modelId="{6DEC2F6B-2745-4947-9FA4-19CE89C270A1}">
      <dgm:prSet custT="1"/>
      <dgm:spPr/>
      <dgm:t>
        <a:bodyPr/>
        <a:lstStyle/>
        <a:p>
          <a:pPr rtl="0"/>
          <a:endParaRPr lang="tr-TR" sz="2400" b="1" i="1" u="none" dirty="0">
            <a:latin typeface="+mj-lt"/>
          </a:endParaRPr>
        </a:p>
      </dgm:t>
    </dgm:pt>
    <dgm:pt modelId="{D60C5240-16D3-4436-A75C-7272F5213350}" type="parTrans" cxnId="{92D75F4D-4C97-42E3-A496-B8EDB6FCA568}">
      <dgm:prSet/>
      <dgm:spPr/>
      <dgm:t>
        <a:bodyPr/>
        <a:lstStyle/>
        <a:p>
          <a:endParaRPr lang="tr-TR"/>
        </a:p>
      </dgm:t>
    </dgm:pt>
    <dgm:pt modelId="{0A1E250E-E9D8-4E17-9DCD-6CE08D713007}" type="sibTrans" cxnId="{92D75F4D-4C97-42E3-A496-B8EDB6FCA568}">
      <dgm:prSet/>
      <dgm:spPr/>
      <dgm:t>
        <a:bodyPr/>
        <a:lstStyle/>
        <a:p>
          <a:endParaRPr lang="tr-TR"/>
        </a:p>
      </dgm:t>
    </dgm:pt>
    <dgm:pt modelId="{3FF1587D-59A7-4C71-A3AB-B0A53714F4B5}">
      <dgm:prSet custT="1"/>
      <dgm:spPr/>
      <dgm:t>
        <a:bodyPr/>
        <a:lstStyle/>
        <a:p>
          <a:pPr rtl="0"/>
          <a:endParaRPr lang="tr-TR" sz="2400" b="1" i="1" u="none" dirty="0">
            <a:latin typeface="+mj-lt"/>
          </a:endParaRPr>
        </a:p>
      </dgm:t>
    </dgm:pt>
    <dgm:pt modelId="{69BFA65F-2C2F-4630-BFAD-426C4D4DB269}" type="parTrans" cxnId="{FD3E7DDC-CC32-4A0C-9BB5-D13ED6DDAC1B}">
      <dgm:prSet/>
      <dgm:spPr/>
      <dgm:t>
        <a:bodyPr/>
        <a:lstStyle/>
        <a:p>
          <a:endParaRPr lang="tr-TR"/>
        </a:p>
      </dgm:t>
    </dgm:pt>
    <dgm:pt modelId="{3D76F92F-A58A-4C04-B3E9-7CB94DC6F205}" type="sibTrans" cxnId="{FD3E7DDC-CC32-4A0C-9BB5-D13ED6DDAC1B}">
      <dgm:prSet/>
      <dgm:spPr/>
      <dgm:t>
        <a:bodyPr/>
        <a:lstStyle/>
        <a:p>
          <a:endParaRPr lang="tr-TR"/>
        </a:p>
      </dgm:t>
    </dgm:pt>
    <dgm:pt modelId="{FD8DE821-EE45-4EE0-8E60-855BADBFEF2E}" type="pres">
      <dgm:prSet presAssocID="{DE9F7471-DC03-4D86-AB72-375C500CF5E9}" presName="compositeShape" presStyleCnt="0">
        <dgm:presLayoutVars>
          <dgm:chMax val="7"/>
          <dgm:dir/>
          <dgm:resizeHandles val="exact"/>
        </dgm:presLayoutVars>
      </dgm:prSet>
      <dgm:spPr/>
      <dgm:t>
        <a:bodyPr/>
        <a:lstStyle/>
        <a:p>
          <a:endParaRPr lang="tr-TR"/>
        </a:p>
      </dgm:t>
    </dgm:pt>
    <dgm:pt modelId="{5E131793-BDB3-483C-8E70-244ECE9F7B46}" type="pres">
      <dgm:prSet presAssocID="{6DD20A0D-1C85-4BC0-9F92-7336CB510E2F}" presName="circ1" presStyleLbl="vennNode1" presStyleIdx="0" presStyleCnt="7"/>
      <dgm:spPr/>
    </dgm:pt>
    <dgm:pt modelId="{98342156-C32C-4366-B5D4-54A64F43EBA2}" type="pres">
      <dgm:prSet presAssocID="{6DD20A0D-1C85-4BC0-9F92-7336CB510E2F}" presName="circ1Tx" presStyleLbl="revTx" presStyleIdx="0" presStyleCnt="0">
        <dgm:presLayoutVars>
          <dgm:chMax val="0"/>
          <dgm:chPref val="0"/>
          <dgm:bulletEnabled val="1"/>
        </dgm:presLayoutVars>
      </dgm:prSet>
      <dgm:spPr/>
      <dgm:t>
        <a:bodyPr/>
        <a:lstStyle/>
        <a:p>
          <a:endParaRPr lang="tr-TR"/>
        </a:p>
      </dgm:t>
    </dgm:pt>
    <dgm:pt modelId="{B36ED600-8C1E-47B7-89C6-509A04288952}" type="pres">
      <dgm:prSet presAssocID="{62188194-AC4B-48C9-9257-03966703327B}" presName="circ2" presStyleLbl="vennNode1" presStyleIdx="1" presStyleCnt="7"/>
      <dgm:spPr/>
    </dgm:pt>
    <dgm:pt modelId="{E575EF32-5881-4319-8E06-52772AFD82A0}" type="pres">
      <dgm:prSet presAssocID="{62188194-AC4B-48C9-9257-03966703327B}" presName="circ2Tx" presStyleLbl="revTx" presStyleIdx="0" presStyleCnt="0">
        <dgm:presLayoutVars>
          <dgm:chMax val="0"/>
          <dgm:chPref val="0"/>
          <dgm:bulletEnabled val="1"/>
        </dgm:presLayoutVars>
      </dgm:prSet>
      <dgm:spPr/>
      <dgm:t>
        <a:bodyPr/>
        <a:lstStyle/>
        <a:p>
          <a:endParaRPr lang="tr-TR"/>
        </a:p>
      </dgm:t>
    </dgm:pt>
    <dgm:pt modelId="{F5763747-1969-4307-B63E-4D4016AC501E}" type="pres">
      <dgm:prSet presAssocID="{AC405154-1A40-4FF2-9F16-55176C8B69D4}" presName="circ3" presStyleLbl="vennNode1" presStyleIdx="2" presStyleCnt="7"/>
      <dgm:spPr/>
    </dgm:pt>
    <dgm:pt modelId="{A1228AB2-E4AE-4EF6-B846-D596417544E0}" type="pres">
      <dgm:prSet presAssocID="{AC405154-1A40-4FF2-9F16-55176C8B69D4}" presName="circ3Tx" presStyleLbl="revTx" presStyleIdx="0" presStyleCnt="0">
        <dgm:presLayoutVars>
          <dgm:chMax val="0"/>
          <dgm:chPref val="0"/>
          <dgm:bulletEnabled val="1"/>
        </dgm:presLayoutVars>
      </dgm:prSet>
      <dgm:spPr/>
      <dgm:t>
        <a:bodyPr/>
        <a:lstStyle/>
        <a:p>
          <a:endParaRPr lang="tr-TR"/>
        </a:p>
      </dgm:t>
    </dgm:pt>
    <dgm:pt modelId="{A302DCA4-C66E-4CD1-A550-CE8193CE5F73}" type="pres">
      <dgm:prSet presAssocID="{A4CD934E-7B20-438D-873E-10D020EE6EB3}" presName="circ4" presStyleLbl="vennNode1" presStyleIdx="3" presStyleCnt="7"/>
      <dgm:spPr/>
    </dgm:pt>
    <dgm:pt modelId="{7A2E57CF-C022-4624-9866-C36CE779D5DF}" type="pres">
      <dgm:prSet presAssocID="{A4CD934E-7B20-438D-873E-10D020EE6EB3}" presName="circ4Tx" presStyleLbl="revTx" presStyleIdx="0" presStyleCnt="0">
        <dgm:presLayoutVars>
          <dgm:chMax val="0"/>
          <dgm:chPref val="0"/>
          <dgm:bulletEnabled val="1"/>
        </dgm:presLayoutVars>
      </dgm:prSet>
      <dgm:spPr/>
      <dgm:t>
        <a:bodyPr/>
        <a:lstStyle/>
        <a:p>
          <a:endParaRPr lang="tr-TR"/>
        </a:p>
      </dgm:t>
    </dgm:pt>
    <dgm:pt modelId="{BB772449-5500-46D5-8B9F-1296615FDD91}" type="pres">
      <dgm:prSet presAssocID="{6DEC2F6B-2745-4947-9FA4-19CE89C270A1}" presName="circ5" presStyleLbl="vennNode1" presStyleIdx="4" presStyleCnt="7"/>
      <dgm:spPr/>
    </dgm:pt>
    <dgm:pt modelId="{3B63FE02-D711-4CD6-9003-DC449A542735}" type="pres">
      <dgm:prSet presAssocID="{6DEC2F6B-2745-4947-9FA4-19CE89C270A1}" presName="circ5Tx" presStyleLbl="revTx" presStyleIdx="0" presStyleCnt="0">
        <dgm:presLayoutVars>
          <dgm:chMax val="0"/>
          <dgm:chPref val="0"/>
          <dgm:bulletEnabled val="1"/>
        </dgm:presLayoutVars>
      </dgm:prSet>
      <dgm:spPr/>
      <dgm:t>
        <a:bodyPr/>
        <a:lstStyle/>
        <a:p>
          <a:endParaRPr lang="tr-TR"/>
        </a:p>
      </dgm:t>
    </dgm:pt>
    <dgm:pt modelId="{FBFBE9E7-BFAE-49B6-8779-73DBF64718C2}" type="pres">
      <dgm:prSet presAssocID="{3FF1587D-59A7-4C71-A3AB-B0A53714F4B5}" presName="circ6" presStyleLbl="vennNode1" presStyleIdx="5" presStyleCnt="7"/>
      <dgm:spPr/>
    </dgm:pt>
    <dgm:pt modelId="{7C3247B0-97D3-4303-8865-3EC94F18B4B1}" type="pres">
      <dgm:prSet presAssocID="{3FF1587D-59A7-4C71-A3AB-B0A53714F4B5}" presName="circ6Tx" presStyleLbl="revTx" presStyleIdx="0" presStyleCnt="0">
        <dgm:presLayoutVars>
          <dgm:chMax val="0"/>
          <dgm:chPref val="0"/>
          <dgm:bulletEnabled val="1"/>
        </dgm:presLayoutVars>
      </dgm:prSet>
      <dgm:spPr/>
      <dgm:t>
        <a:bodyPr/>
        <a:lstStyle/>
        <a:p>
          <a:endParaRPr lang="tr-TR"/>
        </a:p>
      </dgm:t>
    </dgm:pt>
    <dgm:pt modelId="{4851A283-61CE-4516-AE15-2A82A40BE7E1}" type="pres">
      <dgm:prSet presAssocID="{4EB6A36B-9600-4735-B22D-E58855F37C00}" presName="circ7" presStyleLbl="vennNode1" presStyleIdx="6" presStyleCnt="7"/>
      <dgm:spPr/>
    </dgm:pt>
    <dgm:pt modelId="{B02C640C-F325-47C6-BA04-79035A6E9131}" type="pres">
      <dgm:prSet presAssocID="{4EB6A36B-9600-4735-B22D-E58855F37C00}" presName="circ7Tx" presStyleLbl="revTx" presStyleIdx="0" presStyleCnt="0">
        <dgm:presLayoutVars>
          <dgm:chMax val="0"/>
          <dgm:chPref val="0"/>
          <dgm:bulletEnabled val="1"/>
        </dgm:presLayoutVars>
      </dgm:prSet>
      <dgm:spPr/>
      <dgm:t>
        <a:bodyPr/>
        <a:lstStyle/>
        <a:p>
          <a:endParaRPr lang="tr-TR"/>
        </a:p>
      </dgm:t>
    </dgm:pt>
  </dgm:ptLst>
  <dgm:cxnLst>
    <dgm:cxn modelId="{FD3E7DDC-CC32-4A0C-9BB5-D13ED6DDAC1B}" srcId="{DE9F7471-DC03-4D86-AB72-375C500CF5E9}" destId="{3FF1587D-59A7-4C71-A3AB-B0A53714F4B5}" srcOrd="5" destOrd="0" parTransId="{69BFA65F-2C2F-4630-BFAD-426C4D4DB269}" sibTransId="{3D76F92F-A58A-4C04-B3E9-7CB94DC6F205}"/>
    <dgm:cxn modelId="{934AB451-0F52-7D4B-BC89-7130AC0FC4A2}" type="presOf" srcId="{AC405154-1A40-4FF2-9F16-55176C8B69D4}" destId="{A1228AB2-E4AE-4EF6-B846-D596417544E0}" srcOrd="0" destOrd="0" presId="urn:microsoft.com/office/officeart/2005/8/layout/venn1"/>
    <dgm:cxn modelId="{8A885F43-41C5-0646-80A0-33E85AAF35D1}" type="presOf" srcId="{6DD20A0D-1C85-4BC0-9F92-7336CB510E2F}" destId="{98342156-C32C-4366-B5D4-54A64F43EBA2}" srcOrd="0" destOrd="0" presId="urn:microsoft.com/office/officeart/2005/8/layout/venn1"/>
    <dgm:cxn modelId="{18D3CEF1-CE45-41FB-A607-FD02B107CD9F}" srcId="{DE9F7471-DC03-4D86-AB72-375C500CF5E9}" destId="{62188194-AC4B-48C9-9257-03966703327B}" srcOrd="1" destOrd="0" parTransId="{EFE25C85-BEFF-4FD8-8BD8-9125DD4BC7E0}" sibTransId="{543501F4-0DC3-44AD-B6FE-3A72ED69CF02}"/>
    <dgm:cxn modelId="{30CE1DBA-5A67-4089-9873-E9EFB168A2C3}" srcId="{DE9F7471-DC03-4D86-AB72-375C500CF5E9}" destId="{A4CD934E-7B20-438D-873E-10D020EE6EB3}" srcOrd="3" destOrd="0" parTransId="{E779DD78-F704-4EBF-88F7-D4BA8D19E1CB}" sibTransId="{E25677F3-73CF-4593-97D5-FFDC0011440A}"/>
    <dgm:cxn modelId="{92D75F4D-4C97-42E3-A496-B8EDB6FCA568}" srcId="{DE9F7471-DC03-4D86-AB72-375C500CF5E9}" destId="{6DEC2F6B-2745-4947-9FA4-19CE89C270A1}" srcOrd="4" destOrd="0" parTransId="{D60C5240-16D3-4436-A75C-7272F5213350}" sibTransId="{0A1E250E-E9D8-4E17-9DCD-6CE08D713007}"/>
    <dgm:cxn modelId="{0428E4D2-F54E-2044-A60A-6C85EDEF9640}" type="presOf" srcId="{DE9F7471-DC03-4D86-AB72-375C500CF5E9}" destId="{FD8DE821-EE45-4EE0-8E60-855BADBFEF2E}" srcOrd="0" destOrd="0" presId="urn:microsoft.com/office/officeart/2005/8/layout/venn1"/>
    <dgm:cxn modelId="{B5B8E7F1-DB1B-44E1-9EBB-C09A37ED02A3}" srcId="{DE9F7471-DC03-4D86-AB72-375C500CF5E9}" destId="{6DD20A0D-1C85-4BC0-9F92-7336CB510E2F}" srcOrd="0" destOrd="0" parTransId="{D3EC51B4-B080-4B67-B641-DC2A0999ACF3}" sibTransId="{28F712DF-0D3E-4650-88AA-56766E4BC1FD}"/>
    <dgm:cxn modelId="{2B3FC6C9-2841-9640-8560-5D4FE332D90B}" type="presOf" srcId="{3FF1587D-59A7-4C71-A3AB-B0A53714F4B5}" destId="{7C3247B0-97D3-4303-8865-3EC94F18B4B1}" srcOrd="0" destOrd="0" presId="urn:microsoft.com/office/officeart/2005/8/layout/venn1"/>
    <dgm:cxn modelId="{F8025362-1BEB-7647-B1D2-3FD496ECBC55}" type="presOf" srcId="{4EB6A36B-9600-4735-B22D-E58855F37C00}" destId="{B02C640C-F325-47C6-BA04-79035A6E9131}" srcOrd="0" destOrd="0" presId="urn:microsoft.com/office/officeart/2005/8/layout/venn1"/>
    <dgm:cxn modelId="{7946CAD2-BDB4-42A4-8720-B395541620F8}" srcId="{DE9F7471-DC03-4D86-AB72-375C500CF5E9}" destId="{AC405154-1A40-4FF2-9F16-55176C8B69D4}" srcOrd="2" destOrd="0" parTransId="{DDA663F7-9D0F-44A0-A3EE-7C14E34F158C}" sibTransId="{DA5B287D-0069-41C0-8691-E363FD17A3D0}"/>
    <dgm:cxn modelId="{5ED9ECD3-FC23-4064-BD4B-6C93C34FA05B}" srcId="{DE9F7471-DC03-4D86-AB72-375C500CF5E9}" destId="{4EB6A36B-9600-4735-B22D-E58855F37C00}" srcOrd="6" destOrd="0" parTransId="{41F763A3-9A86-4716-BE32-64B92E996BD9}" sibTransId="{904B7180-66FC-4004-8B1F-E0D57056F0F9}"/>
    <dgm:cxn modelId="{64DF0755-9E34-284D-BEA7-BF16B69E8F14}" type="presOf" srcId="{A4CD934E-7B20-438D-873E-10D020EE6EB3}" destId="{7A2E57CF-C022-4624-9866-C36CE779D5DF}" srcOrd="0" destOrd="0" presId="urn:microsoft.com/office/officeart/2005/8/layout/venn1"/>
    <dgm:cxn modelId="{EA35E90C-5E78-464F-A0F8-1081315229B9}" type="presOf" srcId="{62188194-AC4B-48C9-9257-03966703327B}" destId="{E575EF32-5881-4319-8E06-52772AFD82A0}" srcOrd="0" destOrd="0" presId="urn:microsoft.com/office/officeart/2005/8/layout/venn1"/>
    <dgm:cxn modelId="{4BD26F95-CD87-BD49-8271-1FC28FA451D8}" type="presOf" srcId="{6DEC2F6B-2745-4947-9FA4-19CE89C270A1}" destId="{3B63FE02-D711-4CD6-9003-DC449A542735}" srcOrd="0" destOrd="0" presId="urn:microsoft.com/office/officeart/2005/8/layout/venn1"/>
    <dgm:cxn modelId="{3E74CA4B-D30F-9945-B3E2-E69CD929D070}" type="presParOf" srcId="{FD8DE821-EE45-4EE0-8E60-855BADBFEF2E}" destId="{5E131793-BDB3-483C-8E70-244ECE9F7B46}" srcOrd="0" destOrd="0" presId="urn:microsoft.com/office/officeart/2005/8/layout/venn1"/>
    <dgm:cxn modelId="{9D2E4410-F07E-3847-B85A-B053D5C03679}" type="presParOf" srcId="{FD8DE821-EE45-4EE0-8E60-855BADBFEF2E}" destId="{98342156-C32C-4366-B5D4-54A64F43EBA2}" srcOrd="1" destOrd="0" presId="urn:microsoft.com/office/officeart/2005/8/layout/venn1"/>
    <dgm:cxn modelId="{4D9CE6E1-52F6-9742-9A23-3DE96E6B0162}" type="presParOf" srcId="{FD8DE821-EE45-4EE0-8E60-855BADBFEF2E}" destId="{B36ED600-8C1E-47B7-89C6-509A04288952}" srcOrd="2" destOrd="0" presId="urn:microsoft.com/office/officeart/2005/8/layout/venn1"/>
    <dgm:cxn modelId="{7A711B94-6FCC-7A45-9B50-875000C7330C}" type="presParOf" srcId="{FD8DE821-EE45-4EE0-8E60-855BADBFEF2E}" destId="{E575EF32-5881-4319-8E06-52772AFD82A0}" srcOrd="3" destOrd="0" presId="urn:microsoft.com/office/officeart/2005/8/layout/venn1"/>
    <dgm:cxn modelId="{1A221E49-6D7A-8B4D-9691-2E93516356B3}" type="presParOf" srcId="{FD8DE821-EE45-4EE0-8E60-855BADBFEF2E}" destId="{F5763747-1969-4307-B63E-4D4016AC501E}" srcOrd="4" destOrd="0" presId="urn:microsoft.com/office/officeart/2005/8/layout/venn1"/>
    <dgm:cxn modelId="{540D42B3-C1E2-7646-89B4-F0B08D0EA17F}" type="presParOf" srcId="{FD8DE821-EE45-4EE0-8E60-855BADBFEF2E}" destId="{A1228AB2-E4AE-4EF6-B846-D596417544E0}" srcOrd="5" destOrd="0" presId="urn:microsoft.com/office/officeart/2005/8/layout/venn1"/>
    <dgm:cxn modelId="{EDF2DFD9-9A53-1348-8186-63A7FA52AC0B}" type="presParOf" srcId="{FD8DE821-EE45-4EE0-8E60-855BADBFEF2E}" destId="{A302DCA4-C66E-4CD1-A550-CE8193CE5F73}" srcOrd="6" destOrd="0" presId="urn:microsoft.com/office/officeart/2005/8/layout/venn1"/>
    <dgm:cxn modelId="{79813D01-1FF8-4C49-A836-FAA9D63C1E3E}" type="presParOf" srcId="{FD8DE821-EE45-4EE0-8E60-855BADBFEF2E}" destId="{7A2E57CF-C022-4624-9866-C36CE779D5DF}" srcOrd="7" destOrd="0" presId="urn:microsoft.com/office/officeart/2005/8/layout/venn1"/>
    <dgm:cxn modelId="{EE710F10-480B-CD47-A82E-9C7A4B1F4021}" type="presParOf" srcId="{FD8DE821-EE45-4EE0-8E60-855BADBFEF2E}" destId="{BB772449-5500-46D5-8B9F-1296615FDD91}" srcOrd="8" destOrd="0" presId="urn:microsoft.com/office/officeart/2005/8/layout/venn1"/>
    <dgm:cxn modelId="{2FD94A77-0CC1-7347-A10E-E422BFC7456D}" type="presParOf" srcId="{FD8DE821-EE45-4EE0-8E60-855BADBFEF2E}" destId="{3B63FE02-D711-4CD6-9003-DC449A542735}" srcOrd="9" destOrd="0" presId="urn:microsoft.com/office/officeart/2005/8/layout/venn1"/>
    <dgm:cxn modelId="{FD85CF52-FCD5-844C-8085-4C8F2A40460D}" type="presParOf" srcId="{FD8DE821-EE45-4EE0-8E60-855BADBFEF2E}" destId="{FBFBE9E7-BFAE-49B6-8779-73DBF64718C2}" srcOrd="10" destOrd="0" presId="urn:microsoft.com/office/officeart/2005/8/layout/venn1"/>
    <dgm:cxn modelId="{EAD5488A-5CDC-4B41-84B0-AF256DFF5DBE}" type="presParOf" srcId="{FD8DE821-EE45-4EE0-8E60-855BADBFEF2E}" destId="{7C3247B0-97D3-4303-8865-3EC94F18B4B1}" srcOrd="11" destOrd="0" presId="urn:microsoft.com/office/officeart/2005/8/layout/venn1"/>
    <dgm:cxn modelId="{99D45AC4-8ED7-1D4E-835C-D5F02D30AD58}" type="presParOf" srcId="{FD8DE821-EE45-4EE0-8E60-855BADBFEF2E}" destId="{4851A283-61CE-4516-AE15-2A82A40BE7E1}" srcOrd="12" destOrd="0" presId="urn:microsoft.com/office/officeart/2005/8/layout/venn1"/>
    <dgm:cxn modelId="{AAD8B911-CD89-6341-BBCB-19CD21426DB3}" type="presParOf" srcId="{FD8DE821-EE45-4EE0-8E60-855BADBFEF2E}" destId="{B02C640C-F325-47C6-BA04-79035A6E913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31793-BDB3-483C-8E70-244ECE9F7B46}">
      <dsp:nvSpPr>
        <dsp:cNvPr id="0" name=""/>
        <dsp:cNvSpPr/>
      </dsp:nvSpPr>
      <dsp:spPr>
        <a:xfrm>
          <a:off x="5438685" y="1345911"/>
          <a:ext cx="1724204" cy="1724415"/>
        </a:xfrm>
        <a:prstGeom prst="ellipse">
          <a:avLst/>
        </a:prstGeom>
        <a:solidFill>
          <a:schemeClr val="accent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98342156-C32C-4366-B5D4-54A64F43EBA2}">
      <dsp:nvSpPr>
        <dsp:cNvPr id="0" name=""/>
        <dsp:cNvSpPr/>
      </dsp:nvSpPr>
      <dsp:spPr>
        <a:xfrm>
          <a:off x="5312962" y="0"/>
          <a:ext cx="1975650" cy="10572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5312962" y="0"/>
        <a:ext cx="1975650" cy="1057275"/>
      </dsp:txXfrm>
    </dsp:sp>
    <dsp:sp modelId="{B36ED600-8C1E-47B7-89C6-509A04288952}">
      <dsp:nvSpPr>
        <dsp:cNvPr id="0" name=""/>
        <dsp:cNvSpPr/>
      </dsp:nvSpPr>
      <dsp:spPr>
        <a:xfrm>
          <a:off x="5944451" y="1589084"/>
          <a:ext cx="1724204" cy="1724415"/>
        </a:xfrm>
        <a:prstGeom prst="ellipse">
          <a:avLst/>
        </a:prstGeom>
        <a:solidFill>
          <a:schemeClr val="accent3">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E575EF32-5881-4319-8E06-52772AFD82A0}">
      <dsp:nvSpPr>
        <dsp:cNvPr id="0" name=""/>
        <dsp:cNvSpPr/>
      </dsp:nvSpPr>
      <dsp:spPr>
        <a:xfrm>
          <a:off x="7881307" y="1004411"/>
          <a:ext cx="1867887" cy="11630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7881307" y="1004411"/>
        <a:ext cx="1867887" cy="1163002"/>
      </dsp:txXfrm>
    </dsp:sp>
    <dsp:sp modelId="{F5763747-1969-4307-B63E-4D4016AC501E}">
      <dsp:nvSpPr>
        <dsp:cNvPr id="0" name=""/>
        <dsp:cNvSpPr/>
      </dsp:nvSpPr>
      <dsp:spPr>
        <a:xfrm>
          <a:off x="6068738" y="2136224"/>
          <a:ext cx="1724204" cy="1724415"/>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A1228AB2-E4AE-4EF6-B846-D596417544E0}">
      <dsp:nvSpPr>
        <dsp:cNvPr id="0" name=""/>
        <dsp:cNvSpPr/>
      </dsp:nvSpPr>
      <dsp:spPr>
        <a:xfrm>
          <a:off x="8060912" y="2484596"/>
          <a:ext cx="1831966" cy="12422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8060912" y="2484596"/>
        <a:ext cx="1831966" cy="1242298"/>
      </dsp:txXfrm>
    </dsp:sp>
    <dsp:sp modelId="{A302DCA4-C66E-4CD1-A550-CE8193CE5F73}">
      <dsp:nvSpPr>
        <dsp:cNvPr id="0" name=""/>
        <dsp:cNvSpPr/>
      </dsp:nvSpPr>
      <dsp:spPr>
        <a:xfrm>
          <a:off x="5718868" y="2574993"/>
          <a:ext cx="1724204" cy="1724415"/>
        </a:xfrm>
        <a:prstGeom prst="ellipse">
          <a:avLst/>
        </a:prstGeom>
        <a:solidFill>
          <a:schemeClr val="accent5">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7A2E57CF-C022-4624-9866-C36CE779D5DF}">
      <dsp:nvSpPr>
        <dsp:cNvPr id="0" name=""/>
        <dsp:cNvSpPr/>
      </dsp:nvSpPr>
      <dsp:spPr>
        <a:xfrm>
          <a:off x="7270652" y="4149804"/>
          <a:ext cx="1975650" cy="1136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7270652" y="4149804"/>
        <a:ext cx="1975650" cy="1136570"/>
      </dsp:txXfrm>
    </dsp:sp>
    <dsp:sp modelId="{BB772449-5500-46D5-8B9F-1296615FDD91}">
      <dsp:nvSpPr>
        <dsp:cNvPr id="0" name=""/>
        <dsp:cNvSpPr/>
      </dsp:nvSpPr>
      <dsp:spPr>
        <a:xfrm>
          <a:off x="5158502" y="2574993"/>
          <a:ext cx="1724204" cy="1724415"/>
        </a:xfrm>
        <a:prstGeom prst="ellipse">
          <a:avLst/>
        </a:prstGeom>
        <a:solidFill>
          <a:schemeClr val="accent6">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3B63FE02-D711-4CD6-9003-DC449A542735}">
      <dsp:nvSpPr>
        <dsp:cNvPr id="0" name=""/>
        <dsp:cNvSpPr/>
      </dsp:nvSpPr>
      <dsp:spPr>
        <a:xfrm>
          <a:off x="3355272" y="4149804"/>
          <a:ext cx="1975650" cy="11365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3355272" y="4149804"/>
        <a:ext cx="1975650" cy="1136570"/>
      </dsp:txXfrm>
    </dsp:sp>
    <dsp:sp modelId="{FBFBE9E7-BFAE-49B6-8779-73DBF64718C2}">
      <dsp:nvSpPr>
        <dsp:cNvPr id="0" name=""/>
        <dsp:cNvSpPr/>
      </dsp:nvSpPr>
      <dsp:spPr>
        <a:xfrm>
          <a:off x="4808632" y="2136224"/>
          <a:ext cx="1724204" cy="1724415"/>
        </a:xfrm>
        <a:prstGeom prst="ellipse">
          <a:avLst/>
        </a:prstGeom>
        <a:solidFill>
          <a:schemeClr val="accent2">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7C3247B0-97D3-4303-8865-3EC94F18B4B1}">
      <dsp:nvSpPr>
        <dsp:cNvPr id="0" name=""/>
        <dsp:cNvSpPr/>
      </dsp:nvSpPr>
      <dsp:spPr>
        <a:xfrm>
          <a:off x="2708695" y="2484596"/>
          <a:ext cx="1831966" cy="12422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2708695" y="2484596"/>
        <a:ext cx="1831966" cy="1242298"/>
      </dsp:txXfrm>
    </dsp:sp>
    <dsp:sp modelId="{4851A283-61CE-4516-AE15-2A82A40BE7E1}">
      <dsp:nvSpPr>
        <dsp:cNvPr id="0" name=""/>
        <dsp:cNvSpPr/>
      </dsp:nvSpPr>
      <dsp:spPr>
        <a:xfrm>
          <a:off x="4932918" y="1589084"/>
          <a:ext cx="1724204" cy="1724415"/>
        </a:xfrm>
        <a:prstGeom prst="ellipse">
          <a:avLst/>
        </a:prstGeom>
        <a:solidFill>
          <a:schemeClr val="accent3">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sp>
    <dsp:sp modelId="{B02C640C-F325-47C6-BA04-79035A6E9131}">
      <dsp:nvSpPr>
        <dsp:cNvPr id="0" name=""/>
        <dsp:cNvSpPr/>
      </dsp:nvSpPr>
      <dsp:spPr>
        <a:xfrm>
          <a:off x="2852379" y="1004411"/>
          <a:ext cx="1867887" cy="11630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endParaRPr lang="tr-TR" sz="2400" b="1" i="1" u="none" kern="1200" dirty="0">
            <a:latin typeface="+mj-lt"/>
          </a:endParaRPr>
        </a:p>
      </dsp:txBody>
      <dsp:txXfrm>
        <a:off x="2852379" y="1004411"/>
        <a:ext cx="1867887" cy="11630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56646-C11F-3C4B-8FC3-6AFFC31D59C6}" type="datetimeFigureOut">
              <a:rPr lang="en-US" smtClean="0"/>
              <a:t>3/28/2014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BDACD-D9EB-474C-A1F2-1EA8DAA6C38E}" type="slidenum">
              <a:rPr lang="en-US" smtClean="0"/>
              <a:t>‹Nr.›</a:t>
            </a:fld>
            <a:endParaRPr lang="en-US"/>
          </a:p>
        </p:txBody>
      </p:sp>
    </p:spTree>
    <p:extLst>
      <p:ext uri="{BB962C8B-B14F-4D97-AF65-F5344CB8AC3E}">
        <p14:creationId xmlns:p14="http://schemas.microsoft.com/office/powerpoint/2010/main" val="36563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E10DE3-1A1C-444A-BC00-F15B9FD93DF2}" type="slidenum">
              <a:rPr lang="tr-TR"/>
              <a:pPr eaLnBrk="1" hangingPunct="1"/>
              <a:t>5</a:t>
            </a:fld>
            <a:endParaRPr lang="tr-T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74583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6</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14320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7</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6885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8</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74903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9</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2604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10</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24440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685817" indent="-263776" eaLnBrk="0" hangingPunct="0">
              <a:defRPr>
                <a:solidFill>
                  <a:schemeClr val="tx1"/>
                </a:solidFill>
                <a:latin typeface="Arial" charset="0"/>
                <a:ea typeface="Arial" charset="0"/>
                <a:cs typeface="Arial" charset="0"/>
              </a:defRPr>
            </a:lvl2pPr>
            <a:lvl3pPr marL="1055103" indent="-211021" eaLnBrk="0" hangingPunct="0">
              <a:defRPr>
                <a:solidFill>
                  <a:schemeClr val="tx1"/>
                </a:solidFill>
                <a:latin typeface="Arial" charset="0"/>
                <a:ea typeface="Arial" charset="0"/>
                <a:cs typeface="Arial" charset="0"/>
              </a:defRPr>
            </a:lvl3pPr>
            <a:lvl4pPr marL="1477145" indent="-211021" eaLnBrk="0" hangingPunct="0">
              <a:defRPr>
                <a:solidFill>
                  <a:schemeClr val="tx1"/>
                </a:solidFill>
                <a:latin typeface="Arial" charset="0"/>
                <a:ea typeface="Arial" charset="0"/>
                <a:cs typeface="Arial" charset="0"/>
              </a:defRPr>
            </a:lvl4pPr>
            <a:lvl5pPr eaLnBrk="0" hangingPunct="0">
              <a:defRPr>
                <a:solidFill>
                  <a:schemeClr val="tx1"/>
                </a:solidFill>
                <a:latin typeface="Arial" charset="0"/>
                <a:ea typeface="Arial" charset="0"/>
                <a:cs typeface="Arial" charset="0"/>
              </a:defRPr>
            </a:lvl5pPr>
            <a:lvl6pPr marL="2321227" indent="-211021" eaLnBrk="0" fontAlgn="base" hangingPunct="0">
              <a:spcBef>
                <a:spcPct val="0"/>
              </a:spcBef>
              <a:spcAft>
                <a:spcPct val="0"/>
              </a:spcAft>
              <a:defRPr>
                <a:solidFill>
                  <a:schemeClr val="tx1"/>
                </a:solidFill>
                <a:latin typeface="Arial" charset="0"/>
                <a:ea typeface="Arial" charset="0"/>
                <a:cs typeface="Arial" charset="0"/>
              </a:defRPr>
            </a:lvl6pPr>
            <a:lvl7pPr marL="2743269" indent="-211021" eaLnBrk="0" fontAlgn="base" hangingPunct="0">
              <a:spcBef>
                <a:spcPct val="0"/>
              </a:spcBef>
              <a:spcAft>
                <a:spcPct val="0"/>
              </a:spcAft>
              <a:defRPr>
                <a:solidFill>
                  <a:schemeClr val="tx1"/>
                </a:solidFill>
                <a:latin typeface="Arial" charset="0"/>
                <a:ea typeface="Arial" charset="0"/>
                <a:cs typeface="Arial" charset="0"/>
              </a:defRPr>
            </a:lvl7pPr>
            <a:lvl8pPr marL="3165310" indent="-211021" eaLnBrk="0" fontAlgn="base" hangingPunct="0">
              <a:spcBef>
                <a:spcPct val="0"/>
              </a:spcBef>
              <a:spcAft>
                <a:spcPct val="0"/>
              </a:spcAft>
              <a:defRPr>
                <a:solidFill>
                  <a:schemeClr val="tx1"/>
                </a:solidFill>
                <a:latin typeface="Arial" charset="0"/>
                <a:ea typeface="Arial" charset="0"/>
                <a:cs typeface="Arial" charset="0"/>
              </a:defRPr>
            </a:lvl8pPr>
            <a:lvl9pPr marL="3587351" indent="-21102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A4B372-3E40-0D4A-9B8A-955F135AD063}" type="slidenum">
              <a:rPr lang="tr-TR"/>
              <a:pPr eaLnBrk="1" hangingPunct="1"/>
              <a:t>11</a:t>
            </a:fld>
            <a:endParaRPr lang="tr-T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9960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28,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28,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28,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4639"/>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1"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648199"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fld id="{71806C99-217C-AA4C-A9E1-2C8DA01BD2DB}" type="slidenum">
              <a:rPr lang="tr-TR"/>
              <a:pPr/>
              <a:t>‹Nr.›</a:t>
            </a:fld>
            <a:endParaRPr lang="tr-TR"/>
          </a:p>
        </p:txBody>
      </p:sp>
    </p:spTree>
    <p:extLst>
      <p:ext uri="{BB962C8B-B14F-4D97-AF65-F5344CB8AC3E}">
        <p14:creationId xmlns:p14="http://schemas.microsoft.com/office/powerpoint/2010/main" val="41774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28,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28,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28,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
        <p:nvSpPr>
          <p:cNvPr id="8" name="Title 7"/>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28,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28,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28,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28, 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28,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28, 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cenay.com.tr/en/index_t.html" TargetMode="External"/><Relationship Id="rId2" Type="http://schemas.openxmlformats.org/officeDocument/2006/relationships/hyperlink" Target="mailto:temitas@temitas.com.tr"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31.jpeg"/><Relationship Id="rId5" Type="http://schemas.openxmlformats.org/officeDocument/2006/relationships/diagramColors" Target="../diagrams/colors1.xml"/><Relationship Id="rId10" Type="http://schemas.openxmlformats.org/officeDocument/2006/relationships/image" Target="../media/image30.png"/><Relationship Id="rId4" Type="http://schemas.openxmlformats.org/officeDocument/2006/relationships/diagramQuickStyle" Target="../diagrams/quickStyle1.xml"/><Relationship Id="rId9" Type="http://schemas.openxmlformats.org/officeDocument/2006/relationships/image" Target="../media/image29.png"/><Relationship Id="rId1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hyperlink" Target="mailto:temitas@temitas.com.tr" TargetMode="External"/><Relationship Id="rId1" Type="http://schemas.openxmlformats.org/officeDocument/2006/relationships/slideLayout" Target="../slideLayouts/slideLayout7.xml"/><Relationship Id="rId6" Type="http://schemas.openxmlformats.org/officeDocument/2006/relationships/hyperlink" Target="mailto:turgut.okkaya@euroenta.com" TargetMode="External"/><Relationship Id="rId5" Type="http://schemas.openxmlformats.org/officeDocument/2006/relationships/hyperlink" Target="mailto:info@euroenta.com" TargetMode="External"/><Relationship Id="rId4" Type="http://schemas.openxmlformats.org/officeDocument/2006/relationships/hyperlink" Target="http://www.euroenta.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mailto:temitas@temitas.com.tr"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g"/><Relationship Id="rId2" Type="http://schemas.openxmlformats.org/officeDocument/2006/relationships/hyperlink" Target="mailto:temitas@temitas.com.tr"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emitas@temitas.com.t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9139333">
            <a:off x="1212277" y="2470925"/>
            <a:ext cx="6511131" cy="329259"/>
          </a:xfrm>
        </p:spPr>
        <p:txBody>
          <a:bodyPr/>
          <a:lstStyle/>
          <a:p>
            <a:r>
              <a:rPr lang="en-US" b="1" dirty="0" smtClean="0"/>
              <a:t>Renewable energy systems</a:t>
            </a:r>
            <a:endParaRPr lang="en-US" b="1" dirty="0"/>
          </a:p>
        </p:txBody>
      </p:sp>
      <p:sp>
        <p:nvSpPr>
          <p:cNvPr id="5" name="Rectangle 4"/>
          <p:cNvSpPr/>
          <p:nvPr/>
        </p:nvSpPr>
        <p:spPr>
          <a:xfrm rot="19122243">
            <a:off x="1102851" y="2738002"/>
            <a:ext cx="2810610" cy="923330"/>
          </a:xfrm>
          <a:prstGeom prst="rect">
            <a:avLst/>
          </a:prstGeom>
          <a:noFill/>
        </p:spPr>
        <p:txBody>
          <a:bodyPr wrap="none" lIns="91440" tIns="45720" rIns="91440" bIns="45720">
            <a:spAutoFit/>
          </a:bodyPr>
          <a:lstStyle/>
          <a:p>
            <a:pPr algn="ctr"/>
            <a:r>
              <a:rPr lang="tr-TR" sz="5400" b="1" dirty="0" err="1" smtClean="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rPr>
              <a:t>euroenta</a:t>
            </a:r>
            <a:endParaRPr lang="tr-TR" sz="5400" b="1" dirty="0">
              <a:ln w="18000">
                <a:solidFill>
                  <a:schemeClr val="accent2">
                    <a:satMod val="140000"/>
                  </a:schemeClr>
                </a:solidFill>
                <a:prstDash val="solid"/>
                <a:miter lim="800000"/>
              </a:ln>
              <a:solidFill>
                <a:srgbClr val="FF66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1632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284158" y="461512"/>
            <a:ext cx="4966945" cy="777518"/>
          </a:xfrm>
        </p:spPr>
        <p:txBody>
          <a:bodyPr/>
          <a:lstStyle/>
          <a:p>
            <a:r>
              <a:rPr lang="tr-TR" sz="2200" b="1" dirty="0" smtClean="0">
                <a:latin typeface="+mn-lt"/>
                <a:cs typeface="Arial" charset="0"/>
              </a:rPr>
              <a:t>PROJECT NAME:  </a:t>
            </a:r>
            <a:r>
              <a:rPr lang="tr-TR" sz="2200" dirty="0">
                <a:latin typeface="+mn-lt"/>
                <a:cs typeface="Arial" charset="0"/>
              </a:rPr>
              <a:t>ERTEK </a:t>
            </a:r>
            <a:r>
              <a:rPr lang="tr-TR" sz="2200" dirty="0" err="1" smtClean="0">
                <a:latin typeface="+mn-lt"/>
                <a:cs typeface="Arial" charset="0"/>
              </a:rPr>
              <a:t>Elektric</a:t>
            </a:r>
            <a:r>
              <a:rPr lang="tr-TR" sz="2200" dirty="0" smtClean="0">
                <a:latin typeface="+mn-lt"/>
                <a:cs typeface="Arial" charset="0"/>
              </a:rPr>
              <a:t> </a:t>
            </a:r>
            <a:r>
              <a:rPr lang="tr-TR" sz="2200" dirty="0">
                <a:latin typeface="+mn-lt"/>
                <a:cs typeface="Arial" charset="0"/>
              </a:rPr>
              <a:t/>
            </a:r>
            <a:br>
              <a:rPr lang="tr-TR" sz="2200" dirty="0">
                <a:latin typeface="+mn-lt"/>
                <a:cs typeface="Arial" charset="0"/>
              </a:rPr>
            </a:br>
            <a:r>
              <a:rPr lang="tr-TR" sz="2200" dirty="0" smtClean="0">
                <a:latin typeface="+mn-lt"/>
                <a:cs typeface="Arial" charset="0"/>
              </a:rPr>
              <a:t>Lefkoşa(</a:t>
            </a:r>
            <a:r>
              <a:rPr lang="tr-TR" sz="2200" dirty="0" err="1" smtClean="0">
                <a:latin typeface="+mn-lt"/>
                <a:cs typeface="Arial" charset="0"/>
              </a:rPr>
              <a:t>Nicosia</a:t>
            </a:r>
            <a:r>
              <a:rPr lang="tr-TR" sz="2200" dirty="0" smtClean="0">
                <a:latin typeface="+mn-lt"/>
                <a:cs typeface="Arial" charset="0"/>
              </a:rPr>
              <a:t>) main </a:t>
            </a:r>
            <a:r>
              <a:rPr lang="tr-TR" sz="2200" dirty="0" err="1" smtClean="0">
                <a:latin typeface="+mn-lt"/>
                <a:cs typeface="Arial" charset="0"/>
              </a:rPr>
              <a:t>office</a:t>
            </a:r>
            <a:r>
              <a:rPr lang="tr-TR" sz="2200" dirty="0" smtClean="0">
                <a:latin typeface="+mn-lt"/>
                <a:cs typeface="Arial" charset="0"/>
              </a:rPr>
              <a:t> PV </a:t>
            </a:r>
            <a:r>
              <a:rPr lang="tr-TR" sz="2200" dirty="0" err="1" smtClean="0">
                <a:latin typeface="+mn-lt"/>
                <a:cs typeface="Arial" charset="0"/>
              </a:rPr>
              <a:t>system</a:t>
            </a:r>
            <a:r>
              <a:rPr lang="tr-TR" sz="2200" dirty="0" smtClean="0">
                <a:latin typeface="+mn-lt"/>
                <a:cs typeface="Arial" charset="0"/>
              </a:rPr>
              <a:t> Installation</a:t>
            </a:r>
            <a:endParaRPr lang="tr-TR" sz="2200" dirty="0">
              <a:latin typeface="+mn-lt"/>
              <a:cs typeface="Arial" charset="0"/>
            </a:endParaRPr>
          </a:p>
        </p:txBody>
      </p:sp>
      <p:sp>
        <p:nvSpPr>
          <p:cNvPr id="6147" name="Rectangle 6"/>
          <p:cNvSpPr>
            <a:spLocks noGrp="1" noChangeArrowheads="1"/>
          </p:cNvSpPr>
          <p:nvPr>
            <p:ph type="body" sz="half" idx="2"/>
          </p:nvPr>
        </p:nvSpPr>
        <p:spPr>
          <a:xfrm>
            <a:off x="4284158" y="1453453"/>
            <a:ext cx="4859842" cy="2555016"/>
          </a:xfrm>
        </p:spPr>
        <p:txBody>
          <a:bodyPr>
            <a:normAutofit/>
          </a:bodyPr>
          <a:lstStyle/>
          <a:p>
            <a:r>
              <a:rPr lang="tr-TR" dirty="0" err="1" smtClean="0">
                <a:cs typeface="Arial"/>
              </a:rPr>
              <a:t>Customer</a:t>
            </a:r>
            <a:r>
              <a:rPr lang="tr-TR" dirty="0" smtClean="0">
                <a:cs typeface="Arial"/>
              </a:rPr>
              <a:t>	: Ertek</a:t>
            </a:r>
          </a:p>
          <a:p>
            <a:r>
              <a:rPr lang="tr-TR" dirty="0" err="1" smtClean="0">
                <a:cs typeface="Arial"/>
              </a:rPr>
              <a:t>Location</a:t>
            </a:r>
            <a:r>
              <a:rPr lang="tr-TR" dirty="0" smtClean="0">
                <a:cs typeface="Arial"/>
              </a:rPr>
              <a:t>		:</a:t>
            </a:r>
            <a:r>
              <a:rPr lang="tr-TR" dirty="0" err="1" smtClean="0">
                <a:cs typeface="Arial"/>
              </a:rPr>
              <a:t>Nicosia</a:t>
            </a:r>
            <a:r>
              <a:rPr lang="tr-TR" dirty="0" smtClean="0">
                <a:cs typeface="Arial"/>
              </a:rPr>
              <a:t>/</a:t>
            </a:r>
            <a:r>
              <a:rPr lang="tr-TR" dirty="0" err="1" smtClean="0">
                <a:cs typeface="Arial"/>
              </a:rPr>
              <a:t>Northern</a:t>
            </a:r>
            <a:r>
              <a:rPr lang="tr-TR" dirty="0" smtClean="0">
                <a:cs typeface="Arial"/>
              </a:rPr>
              <a:t> </a:t>
            </a:r>
            <a:r>
              <a:rPr lang="tr-TR" dirty="0" err="1" smtClean="0">
                <a:cs typeface="Arial"/>
              </a:rPr>
              <a:t>Cyprus</a:t>
            </a:r>
            <a:endParaRPr lang="tr-TR" dirty="0" smtClean="0">
              <a:cs typeface="Arial"/>
            </a:endParaRPr>
          </a:p>
          <a:p>
            <a:pPr eaLnBrk="1" hangingPunct="1">
              <a:buFont typeface="Wingdings" charset="0"/>
              <a:buNone/>
            </a:pPr>
            <a:r>
              <a:rPr lang="tr-TR" dirty="0" smtClean="0">
                <a:cs typeface="Arial"/>
              </a:rPr>
              <a:t>Start 		: 04.10.2012</a:t>
            </a:r>
            <a:endParaRPr lang="tr-TR" dirty="0">
              <a:cs typeface="Arial"/>
            </a:endParaRPr>
          </a:p>
          <a:p>
            <a:pPr eaLnBrk="1" hangingPunct="1">
              <a:buFont typeface="Wingdings" charset="0"/>
              <a:buNone/>
            </a:pPr>
            <a:r>
              <a:rPr lang="tr-TR" dirty="0" err="1" smtClean="0">
                <a:cs typeface="Arial"/>
              </a:rPr>
              <a:t>Finish</a:t>
            </a:r>
            <a:r>
              <a:rPr lang="tr-TR" dirty="0">
                <a:cs typeface="Arial"/>
              </a:rPr>
              <a:t>	</a:t>
            </a:r>
            <a:r>
              <a:rPr lang="tr-TR" dirty="0" smtClean="0">
                <a:cs typeface="Arial"/>
              </a:rPr>
              <a:t>	: 05.10.2012 </a:t>
            </a:r>
          </a:p>
          <a:p>
            <a:pPr eaLnBrk="1" hangingPunct="1">
              <a:buFont typeface="Wingdings" charset="0"/>
              <a:buNone/>
            </a:pPr>
            <a:endParaRPr lang="tr-TR" dirty="0">
              <a:cs typeface="Arial"/>
            </a:endParaRPr>
          </a:p>
          <a:p>
            <a:pPr eaLnBrk="1" hangingPunct="1">
              <a:buFont typeface="Wingdings" charset="0"/>
              <a:buNone/>
            </a:pPr>
            <a:endParaRPr lang="tr-TR" dirty="0" smtClean="0">
              <a:cs typeface="Arial"/>
            </a:endParaRPr>
          </a:p>
        </p:txBody>
      </p:sp>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Resim 1"/>
          <p:cNvPicPr>
            <a:picLocks noChangeAspect="1"/>
          </p:cNvPicPr>
          <p:nvPr/>
        </p:nvPicPr>
        <p:blipFill rotWithShape="1">
          <a:blip r:embed="rId3" cstate="email">
            <a:extLst>
              <a:ext uri="{28A0092B-C50C-407E-A947-70E740481C1C}">
                <a14:useLocalDpi xmlns:a14="http://schemas.microsoft.com/office/drawing/2010/main" val="0"/>
              </a:ext>
            </a:extLst>
          </a:blip>
          <a:srcRect l="4356" t="26241" r="14062" b="14859"/>
          <a:stretch/>
        </p:blipFill>
        <p:spPr bwMode="auto">
          <a:xfrm>
            <a:off x="191159" y="461512"/>
            <a:ext cx="3985895" cy="228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8576" y="3193754"/>
            <a:ext cx="7973127" cy="1815882"/>
          </a:xfrm>
          <a:prstGeom prst="rect">
            <a:avLst/>
          </a:prstGeom>
        </p:spPr>
        <p:txBody>
          <a:bodyPr wrap="square">
            <a:spAutoFit/>
          </a:bodyPr>
          <a:lstStyle/>
          <a:p>
            <a:r>
              <a:rPr lang="tr-TR" sz="1600" b="1" dirty="0" err="1">
                <a:cs typeface="Arial"/>
              </a:rPr>
              <a:t>Specifications</a:t>
            </a:r>
            <a:endParaRPr lang="tr-TR" sz="1600" b="1" dirty="0">
              <a:cs typeface="Arial"/>
            </a:endParaRPr>
          </a:p>
          <a:p>
            <a:r>
              <a:rPr lang="tr-TR" sz="1600" b="1" dirty="0" err="1">
                <a:cs typeface="Arial"/>
              </a:rPr>
              <a:t>Power</a:t>
            </a:r>
            <a:r>
              <a:rPr lang="tr-TR" sz="1600" b="1" dirty="0">
                <a:cs typeface="Arial"/>
              </a:rPr>
              <a:t>		:  6</a:t>
            </a:r>
            <a:r>
              <a:rPr lang="tr-TR" sz="1600" b="1" dirty="0" smtClean="0">
                <a:cs typeface="Arial"/>
              </a:rPr>
              <a:t> </a:t>
            </a:r>
            <a:r>
              <a:rPr lang="tr-TR" sz="1600" b="1" dirty="0" err="1">
                <a:cs typeface="Arial"/>
              </a:rPr>
              <a:t>kWp</a:t>
            </a:r>
            <a:endParaRPr lang="tr-TR" sz="1600" b="1" dirty="0">
              <a:cs typeface="Arial"/>
            </a:endParaRPr>
          </a:p>
          <a:p>
            <a:r>
              <a:rPr lang="tr-TR" sz="1600" b="1" dirty="0" err="1" smtClean="0">
                <a:cs typeface="Arial"/>
              </a:rPr>
              <a:t>Inverters</a:t>
            </a:r>
            <a:r>
              <a:rPr lang="tr-TR" sz="1600" b="1" dirty="0">
                <a:cs typeface="Arial"/>
              </a:rPr>
              <a:t>		: </a:t>
            </a:r>
            <a:r>
              <a:rPr lang="tr-TR" sz="1600" b="1" dirty="0" smtClean="0">
                <a:cs typeface="Arial"/>
              </a:rPr>
              <a:t>1  </a:t>
            </a:r>
            <a:r>
              <a:rPr lang="tr-TR" sz="1600" b="1" dirty="0">
                <a:cs typeface="Arial"/>
              </a:rPr>
              <a:t>(On-</a:t>
            </a:r>
            <a:r>
              <a:rPr lang="tr-TR" sz="1600" b="1" dirty="0" err="1">
                <a:cs typeface="Arial"/>
              </a:rPr>
              <a:t>Grid</a:t>
            </a:r>
            <a:r>
              <a:rPr lang="tr-TR" sz="1600" b="1" dirty="0" smtClean="0">
                <a:cs typeface="Arial"/>
              </a:rPr>
              <a:t>)</a:t>
            </a:r>
          </a:p>
          <a:p>
            <a:r>
              <a:rPr lang="en-US" sz="1600" b="1" dirty="0" smtClean="0">
                <a:cs typeface="Arial"/>
              </a:rPr>
              <a:t>Estimated annual </a:t>
            </a:r>
            <a:r>
              <a:rPr lang="en-US" sz="1600" b="1" dirty="0">
                <a:cs typeface="Arial"/>
              </a:rPr>
              <a:t>production: </a:t>
            </a:r>
            <a:r>
              <a:rPr lang="en-US" sz="1600" b="1" dirty="0" smtClean="0">
                <a:cs typeface="Arial"/>
              </a:rPr>
              <a:t>10000 kWh</a:t>
            </a:r>
          </a:p>
          <a:p>
            <a:endParaRPr lang="en-US" sz="1600" b="1" dirty="0">
              <a:cs typeface="Arial"/>
            </a:endParaRPr>
          </a:p>
          <a:p>
            <a:r>
              <a:rPr lang="en-US" sz="1600" b="1" dirty="0" smtClean="0">
                <a:cs typeface="Arial"/>
              </a:rPr>
              <a:t>* </a:t>
            </a:r>
            <a:r>
              <a:rPr lang="fi-FI" sz="1600" b="1" dirty="0" err="1" smtClean="0">
                <a:cs typeface="Arial"/>
              </a:rPr>
              <a:t>Monocrystalline</a:t>
            </a:r>
            <a:r>
              <a:rPr lang="fi-FI" sz="1600" b="1" dirty="0" smtClean="0">
                <a:cs typeface="Arial"/>
              </a:rPr>
              <a:t> </a:t>
            </a:r>
            <a:r>
              <a:rPr lang="fi-FI" sz="1600" b="1" dirty="0" err="1">
                <a:cs typeface="Arial"/>
              </a:rPr>
              <a:t>solar</a:t>
            </a:r>
            <a:r>
              <a:rPr lang="fi-FI" sz="1600" b="1" dirty="0">
                <a:cs typeface="Arial"/>
              </a:rPr>
              <a:t> </a:t>
            </a:r>
            <a:r>
              <a:rPr lang="fi-FI" sz="1600" b="1" dirty="0" err="1" smtClean="0">
                <a:cs typeface="Arial"/>
              </a:rPr>
              <a:t>panels</a:t>
            </a:r>
            <a:r>
              <a:rPr lang="fi-FI" sz="1600" b="1" dirty="0" smtClean="0">
                <a:cs typeface="Arial"/>
              </a:rPr>
              <a:t> </a:t>
            </a:r>
            <a:r>
              <a:rPr lang="fi-FI" sz="1600" b="1" dirty="0" err="1" smtClean="0">
                <a:cs typeface="Arial"/>
              </a:rPr>
              <a:t>are</a:t>
            </a:r>
            <a:r>
              <a:rPr lang="fi-FI" sz="1600" b="1" dirty="0" smtClean="0">
                <a:cs typeface="Arial"/>
              </a:rPr>
              <a:t> </a:t>
            </a:r>
            <a:r>
              <a:rPr lang="fi-FI" sz="1600" b="1" dirty="0" err="1" smtClean="0">
                <a:cs typeface="Arial"/>
              </a:rPr>
              <a:t>used</a:t>
            </a:r>
            <a:r>
              <a:rPr lang="fi-FI" sz="1600" b="1" dirty="0" smtClean="0">
                <a:cs typeface="Arial"/>
              </a:rPr>
              <a:t>.</a:t>
            </a:r>
            <a:endParaRPr lang="en-US" sz="1600" b="1" dirty="0" smtClean="0">
              <a:cs typeface="Arial"/>
            </a:endParaRPr>
          </a:p>
          <a:p>
            <a:r>
              <a:rPr lang="tr-TR" sz="1600" b="1" dirty="0" smtClean="0">
                <a:cs typeface="Arial"/>
              </a:rPr>
              <a:t> </a:t>
            </a:r>
            <a:endParaRPr lang="tr-TR" sz="1600" b="1" dirty="0">
              <a:cs typeface="Arial"/>
            </a:endParaRPr>
          </a:p>
        </p:txBody>
      </p:sp>
      <p:pic>
        <p:nvPicPr>
          <p:cNvPr id="9"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8414" y="6056860"/>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314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771488" y="461512"/>
            <a:ext cx="5372511" cy="777518"/>
          </a:xfrm>
        </p:spPr>
        <p:txBody>
          <a:bodyPr/>
          <a:lstStyle/>
          <a:p>
            <a:r>
              <a:rPr lang="tr-TR" sz="2200" b="1" dirty="0" smtClean="0">
                <a:latin typeface="+mn-lt"/>
                <a:cs typeface="Arial" charset="0"/>
              </a:rPr>
              <a:t>PROJECT NAME:  </a:t>
            </a:r>
            <a:r>
              <a:rPr lang="tr-TR" sz="2200" dirty="0" smtClean="0">
                <a:latin typeface="+mn-lt"/>
                <a:cs typeface="Arial" charset="0"/>
              </a:rPr>
              <a:t>Eyüp </a:t>
            </a:r>
            <a:r>
              <a:rPr lang="tr-TR" sz="2200" dirty="0" err="1" smtClean="0">
                <a:latin typeface="+mn-lt"/>
                <a:cs typeface="Arial" charset="0"/>
              </a:rPr>
              <a:t>Municipality</a:t>
            </a:r>
            <a:r>
              <a:rPr lang="tr-TR" sz="2200" dirty="0" smtClean="0">
                <a:latin typeface="+mn-lt"/>
                <a:cs typeface="Arial" charset="0"/>
              </a:rPr>
              <a:t> </a:t>
            </a:r>
            <a:r>
              <a:rPr lang="en-US" sz="2200" dirty="0" smtClean="0">
                <a:latin typeface="+mn-lt"/>
                <a:cs typeface="Arial" charset="0"/>
              </a:rPr>
              <a:t>–</a:t>
            </a:r>
            <a:r>
              <a:rPr lang="tr-TR" sz="2200" dirty="0" smtClean="0">
                <a:latin typeface="+mn-lt"/>
                <a:cs typeface="Arial" charset="0"/>
              </a:rPr>
              <a:t> </a:t>
            </a:r>
            <a:r>
              <a:rPr lang="tr-TR" sz="2200" dirty="0" err="1" smtClean="0">
                <a:latin typeface="+mn-lt"/>
                <a:cs typeface="Arial" charset="0"/>
              </a:rPr>
              <a:t>Green</a:t>
            </a:r>
            <a:r>
              <a:rPr lang="tr-TR" sz="2200" dirty="0" smtClean="0">
                <a:latin typeface="+mn-lt"/>
                <a:cs typeface="Arial" charset="0"/>
              </a:rPr>
              <a:t> </a:t>
            </a:r>
            <a:r>
              <a:rPr lang="tr-TR" sz="2200" dirty="0" err="1" smtClean="0">
                <a:latin typeface="+mn-lt"/>
                <a:cs typeface="Arial" charset="0"/>
              </a:rPr>
              <a:t>Building</a:t>
            </a:r>
            <a:r>
              <a:rPr lang="tr-TR" sz="2200" dirty="0" smtClean="0">
                <a:latin typeface="+mn-lt"/>
                <a:cs typeface="Arial" charset="0"/>
              </a:rPr>
              <a:t> Solar </a:t>
            </a:r>
            <a:r>
              <a:rPr lang="tr-TR" sz="2200" dirty="0" err="1" smtClean="0">
                <a:latin typeface="+mn-lt"/>
                <a:cs typeface="Arial" charset="0"/>
              </a:rPr>
              <a:t>and</a:t>
            </a:r>
            <a:r>
              <a:rPr lang="tr-TR" sz="2200" dirty="0" smtClean="0">
                <a:latin typeface="+mn-lt"/>
                <a:cs typeface="Arial" charset="0"/>
              </a:rPr>
              <a:t> </a:t>
            </a:r>
            <a:r>
              <a:rPr lang="tr-TR" sz="2200" dirty="0" err="1" smtClean="0">
                <a:latin typeface="+mn-lt"/>
                <a:cs typeface="Arial" charset="0"/>
              </a:rPr>
              <a:t>Wind</a:t>
            </a:r>
            <a:r>
              <a:rPr lang="tr-TR" sz="2200" dirty="0" smtClean="0">
                <a:latin typeface="+mn-lt"/>
                <a:cs typeface="Arial" charset="0"/>
              </a:rPr>
              <a:t> </a:t>
            </a:r>
            <a:r>
              <a:rPr lang="tr-TR" sz="2200" dirty="0" err="1" smtClean="0">
                <a:latin typeface="+mn-lt"/>
                <a:cs typeface="Arial" charset="0"/>
              </a:rPr>
              <a:t>System</a:t>
            </a:r>
            <a:endParaRPr lang="tr-TR" sz="2200" dirty="0">
              <a:latin typeface="+mn-lt"/>
              <a:cs typeface="Arial" charset="0"/>
            </a:endParaRPr>
          </a:p>
        </p:txBody>
      </p:sp>
      <p:sp>
        <p:nvSpPr>
          <p:cNvPr id="6147" name="Rectangle 6"/>
          <p:cNvSpPr>
            <a:spLocks noGrp="1" noChangeArrowheads="1"/>
          </p:cNvSpPr>
          <p:nvPr>
            <p:ph type="body" sz="half" idx="2"/>
          </p:nvPr>
        </p:nvSpPr>
        <p:spPr>
          <a:xfrm>
            <a:off x="3771488" y="1384963"/>
            <a:ext cx="5898466" cy="3495577"/>
          </a:xfrm>
        </p:spPr>
        <p:txBody>
          <a:bodyPr>
            <a:normAutofit/>
          </a:bodyPr>
          <a:lstStyle/>
          <a:p>
            <a:r>
              <a:rPr lang="tr-TR" dirty="0" err="1" smtClean="0">
                <a:cs typeface="Arial"/>
              </a:rPr>
              <a:t>Customer</a:t>
            </a:r>
            <a:r>
              <a:rPr lang="tr-TR" dirty="0">
                <a:cs typeface="Arial"/>
              </a:rPr>
              <a:t>	</a:t>
            </a:r>
            <a:r>
              <a:rPr lang="tr-TR" dirty="0" smtClean="0">
                <a:cs typeface="Arial"/>
              </a:rPr>
              <a:t>: Eyüp </a:t>
            </a:r>
            <a:r>
              <a:rPr lang="tr-TR" dirty="0" err="1" smtClean="0">
                <a:cs typeface="Arial"/>
              </a:rPr>
              <a:t>Municipality</a:t>
            </a:r>
            <a:endParaRPr lang="tr-TR" dirty="0" smtClean="0">
              <a:cs typeface="Arial"/>
            </a:endParaRPr>
          </a:p>
          <a:p>
            <a:r>
              <a:rPr lang="tr-TR" dirty="0" err="1" smtClean="0">
                <a:cs typeface="Arial"/>
              </a:rPr>
              <a:t>Location</a:t>
            </a:r>
            <a:r>
              <a:rPr lang="tr-TR" dirty="0" smtClean="0">
                <a:cs typeface="Arial"/>
              </a:rPr>
              <a:t>		: </a:t>
            </a:r>
            <a:r>
              <a:rPr lang="tr-TR" dirty="0" err="1" smtClean="0">
                <a:cs typeface="Arial"/>
              </a:rPr>
              <a:t>Istanbul</a:t>
            </a:r>
            <a:r>
              <a:rPr lang="tr-TR" dirty="0" smtClean="0">
                <a:cs typeface="Arial"/>
              </a:rPr>
              <a:t>-Türkiye</a:t>
            </a:r>
          </a:p>
          <a:p>
            <a:pPr eaLnBrk="1" hangingPunct="1">
              <a:buFont typeface="Wingdings" charset="0"/>
              <a:buNone/>
            </a:pPr>
            <a:r>
              <a:rPr lang="tr-TR" dirty="0" smtClean="0">
                <a:cs typeface="Arial"/>
              </a:rPr>
              <a:t>Start 		: 20.12.2012</a:t>
            </a:r>
            <a:endParaRPr lang="tr-TR" dirty="0">
              <a:cs typeface="Arial"/>
            </a:endParaRPr>
          </a:p>
          <a:p>
            <a:pPr eaLnBrk="1" hangingPunct="1">
              <a:buFont typeface="Wingdings" charset="0"/>
              <a:buNone/>
            </a:pPr>
            <a:r>
              <a:rPr lang="tr-TR" dirty="0" err="1" smtClean="0">
                <a:cs typeface="Arial"/>
              </a:rPr>
              <a:t>Finish</a:t>
            </a:r>
            <a:r>
              <a:rPr lang="tr-TR" dirty="0">
                <a:cs typeface="Arial"/>
              </a:rPr>
              <a:t>	</a:t>
            </a:r>
            <a:r>
              <a:rPr lang="tr-TR" dirty="0" smtClean="0">
                <a:cs typeface="Arial"/>
              </a:rPr>
              <a:t>	: 10.02.2012 </a:t>
            </a:r>
          </a:p>
          <a:p>
            <a:pPr eaLnBrk="1" hangingPunct="1">
              <a:buFont typeface="Wingdings" charset="0"/>
              <a:buNone/>
            </a:pPr>
            <a:r>
              <a:rPr lang="tr-TR" dirty="0" err="1" smtClean="0">
                <a:cs typeface="Arial"/>
              </a:rPr>
              <a:t>Specifications</a:t>
            </a:r>
            <a:endParaRPr lang="tr-TR" dirty="0">
              <a:cs typeface="Arial"/>
            </a:endParaRPr>
          </a:p>
          <a:p>
            <a:r>
              <a:rPr lang="tr-TR" dirty="0" smtClean="0">
                <a:cs typeface="Arial" charset="0"/>
              </a:rPr>
              <a:t>*PV </a:t>
            </a:r>
            <a:r>
              <a:rPr lang="tr-TR" dirty="0" err="1" smtClean="0">
                <a:cs typeface="Arial" charset="0"/>
              </a:rPr>
              <a:t>system</a:t>
            </a:r>
            <a:r>
              <a:rPr lang="tr-TR" dirty="0">
                <a:cs typeface="Arial" charset="0"/>
              </a:rPr>
              <a:t>: </a:t>
            </a:r>
            <a:r>
              <a:rPr lang="tr-TR" dirty="0" smtClean="0">
                <a:cs typeface="Arial" charset="0"/>
              </a:rPr>
              <a:t>  :  </a:t>
            </a:r>
            <a:r>
              <a:rPr lang="tr-TR" dirty="0">
                <a:cs typeface="Arial" charset="0"/>
              </a:rPr>
              <a:t>5760 </a:t>
            </a:r>
            <a:r>
              <a:rPr lang="tr-TR" dirty="0" err="1">
                <a:cs typeface="Arial" charset="0"/>
              </a:rPr>
              <a:t>Wp</a:t>
            </a:r>
            <a:r>
              <a:rPr lang="tr-TR" dirty="0">
                <a:cs typeface="Arial" charset="0"/>
              </a:rPr>
              <a:t> </a:t>
            </a:r>
            <a:r>
              <a:rPr lang="tr-TR" dirty="0" smtClean="0">
                <a:cs typeface="Arial" charset="0"/>
              </a:rPr>
              <a:t>(On</a:t>
            </a:r>
            <a:r>
              <a:rPr lang="tr-TR" dirty="0">
                <a:cs typeface="Arial" charset="0"/>
              </a:rPr>
              <a:t>-</a:t>
            </a:r>
            <a:r>
              <a:rPr lang="tr-TR" dirty="0" err="1" smtClean="0">
                <a:cs typeface="Arial" charset="0"/>
              </a:rPr>
              <a:t>Grid</a:t>
            </a:r>
            <a:r>
              <a:rPr lang="tr-TR" dirty="0" smtClean="0">
                <a:cs typeface="Arial" charset="0"/>
              </a:rPr>
              <a:t>)</a:t>
            </a:r>
          </a:p>
          <a:p>
            <a:r>
              <a:rPr lang="tr-TR" dirty="0" smtClean="0">
                <a:cs typeface="Arial" charset="0"/>
              </a:rPr>
              <a:t>*</a:t>
            </a:r>
            <a:r>
              <a:rPr lang="tr-TR" dirty="0" err="1" smtClean="0">
                <a:cs typeface="Arial" charset="0"/>
              </a:rPr>
              <a:t>Wind</a:t>
            </a:r>
            <a:r>
              <a:rPr lang="tr-TR" dirty="0" smtClean="0">
                <a:cs typeface="Arial" charset="0"/>
              </a:rPr>
              <a:t> </a:t>
            </a:r>
            <a:r>
              <a:rPr lang="tr-TR" dirty="0" err="1" smtClean="0">
                <a:cs typeface="Arial" charset="0"/>
              </a:rPr>
              <a:t>system</a:t>
            </a:r>
            <a:r>
              <a:rPr lang="tr-TR" dirty="0" smtClean="0">
                <a:cs typeface="Arial" charset="0"/>
              </a:rPr>
              <a:t>:  </a:t>
            </a:r>
            <a:r>
              <a:rPr lang="tr-TR" dirty="0">
                <a:cs typeface="Arial" charset="0"/>
              </a:rPr>
              <a:t>1,5 kW </a:t>
            </a:r>
            <a:r>
              <a:rPr lang="tr-TR" dirty="0" smtClean="0">
                <a:cs typeface="Arial" charset="0"/>
              </a:rPr>
              <a:t>(On</a:t>
            </a:r>
            <a:r>
              <a:rPr lang="tr-TR" dirty="0">
                <a:cs typeface="Arial" charset="0"/>
              </a:rPr>
              <a:t>-</a:t>
            </a:r>
            <a:r>
              <a:rPr lang="tr-TR" dirty="0" err="1" smtClean="0">
                <a:cs typeface="Arial" charset="0"/>
              </a:rPr>
              <a:t>Grid</a:t>
            </a:r>
            <a:r>
              <a:rPr lang="tr-TR" dirty="0" smtClean="0">
                <a:cs typeface="Arial" charset="0"/>
              </a:rPr>
              <a:t>)</a:t>
            </a:r>
            <a:endParaRPr lang="tr-TR" dirty="0">
              <a:cs typeface="Arial" charset="0"/>
            </a:endParaRPr>
          </a:p>
        </p:txBody>
      </p:sp>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Resim 1"/>
          <p:cNvPicPr>
            <a:picLocks noChangeAspect="1"/>
          </p:cNvPicPr>
          <p:nvPr/>
        </p:nvPicPr>
        <p:blipFill>
          <a:blip r:embed="rId3" cstate="email">
            <a:extLst>
              <a:ext uri="{28A0092B-C50C-407E-A947-70E740481C1C}">
                <a14:useLocalDpi xmlns:a14="http://schemas.microsoft.com/office/drawing/2010/main" val="0"/>
              </a:ext>
            </a:extLst>
          </a:blip>
          <a:srcRect l="17699" b="1665"/>
          <a:stretch>
            <a:fillRect/>
          </a:stretch>
        </p:blipFill>
        <p:spPr bwMode="auto">
          <a:xfrm>
            <a:off x="149429" y="461512"/>
            <a:ext cx="3484358" cy="355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0370" y="6056860"/>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99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03575" y="5149962"/>
            <a:ext cx="5254625" cy="923330"/>
          </a:xfrm>
          <a:prstGeom prst="rect">
            <a:avLst/>
          </a:prstGeom>
          <a:noFill/>
        </p:spPr>
        <p:txBody>
          <a:bodyPr wrap="square" lIns="91440" tIns="45720" rIns="91440" bIns="45720">
            <a:spAutoFit/>
          </a:bodyPr>
          <a:lstStyle/>
          <a:p>
            <a:pPr algn="ct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a:t>
            </a: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Certificates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3" descr="ent-logo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98301" y="6247917"/>
            <a:ext cx="1634024" cy="43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9769" y="333376"/>
            <a:ext cx="2949481" cy="416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9722" y="333375"/>
            <a:ext cx="2949456" cy="416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446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http://www.euroenta.com/header_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5 Resim" descr="temitas-log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2234" y="1268101"/>
            <a:ext cx="2469563" cy="71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82234" y="2544376"/>
            <a:ext cx="6258266" cy="1754327"/>
          </a:xfrm>
          <a:prstGeom prst="rect">
            <a:avLst/>
          </a:prstGeom>
        </p:spPr>
        <p:txBody>
          <a:bodyPr wrap="square">
            <a:spAutoFit/>
          </a:bodyPr>
          <a:lstStyle/>
          <a:p>
            <a:r>
              <a:rPr lang="en-US" b="1" dirty="0" smtClean="0"/>
              <a:t>Specialties</a:t>
            </a:r>
          </a:p>
          <a:p>
            <a:pPr marL="285750" indent="-285750">
              <a:buFont typeface="Arial"/>
              <a:buChar char="•"/>
            </a:pPr>
            <a:r>
              <a:rPr lang="en-US" dirty="0" smtClean="0"/>
              <a:t>Telecommunications</a:t>
            </a:r>
          </a:p>
          <a:p>
            <a:pPr marL="285750" indent="-285750">
              <a:buFont typeface="Arial"/>
              <a:buChar char="•"/>
            </a:pPr>
            <a:r>
              <a:rPr lang="en-US" dirty="0" err="1"/>
              <a:t>Gsm</a:t>
            </a:r>
            <a:r>
              <a:rPr lang="en-US" dirty="0"/>
              <a:t> base </a:t>
            </a:r>
            <a:r>
              <a:rPr lang="en-US" dirty="0" smtClean="0"/>
              <a:t>stations</a:t>
            </a:r>
          </a:p>
          <a:p>
            <a:pPr marL="285750" indent="-285750">
              <a:buFont typeface="Arial"/>
              <a:buChar char="•"/>
            </a:pPr>
            <a:r>
              <a:rPr lang="en-US" dirty="0" smtClean="0"/>
              <a:t>L.V + </a:t>
            </a:r>
            <a:r>
              <a:rPr lang="en-US" dirty="0" err="1" smtClean="0"/>
              <a:t>m.V</a:t>
            </a:r>
            <a:r>
              <a:rPr lang="en-US" dirty="0" smtClean="0"/>
              <a:t> city networks energy transfer lines transformer stations</a:t>
            </a:r>
          </a:p>
          <a:p>
            <a:pPr marL="285750" indent="-285750">
              <a:buFont typeface="Arial"/>
              <a:buChar char="•"/>
            </a:pPr>
            <a:r>
              <a:rPr lang="en-US" dirty="0" smtClean="0"/>
              <a:t>Project-consulting and contracting services on turnkey basis</a:t>
            </a:r>
            <a:endParaRPr lang="en-US" dirty="0"/>
          </a:p>
        </p:txBody>
      </p:sp>
      <p:sp>
        <p:nvSpPr>
          <p:cNvPr id="8" name="Rectangle 7"/>
          <p:cNvSpPr/>
          <p:nvPr/>
        </p:nvSpPr>
        <p:spPr>
          <a:xfrm>
            <a:off x="2939068" y="1268101"/>
            <a:ext cx="5969000" cy="923330"/>
          </a:xfrm>
          <a:prstGeom prst="rect">
            <a:avLst/>
          </a:prstGeom>
        </p:spPr>
        <p:txBody>
          <a:bodyPr wrap="square">
            <a:spAutoFit/>
          </a:bodyPr>
          <a:lstStyle/>
          <a:p>
            <a:pPr marL="285750" indent="-285750">
              <a:buFont typeface="Arial"/>
              <a:buChar char="•"/>
            </a:pPr>
            <a:r>
              <a:rPr lang="en-US" dirty="0" err="1" smtClean="0"/>
              <a:t>Temitaş</a:t>
            </a:r>
            <a:r>
              <a:rPr lang="en-US" dirty="0" smtClean="0"/>
              <a:t> </a:t>
            </a:r>
            <a:r>
              <a:rPr lang="en-US" dirty="0" err="1"/>
              <a:t>Co.Inc</a:t>
            </a:r>
            <a:r>
              <a:rPr lang="en-US" dirty="0"/>
              <a:t>., one of </a:t>
            </a:r>
            <a:r>
              <a:rPr lang="en-US" dirty="0" err="1"/>
              <a:t>Cenay</a:t>
            </a:r>
            <a:r>
              <a:rPr lang="en-US" dirty="0"/>
              <a:t> Group's domestic associated companies </a:t>
            </a:r>
            <a:r>
              <a:rPr lang="en-US" dirty="0" smtClean="0"/>
              <a:t>was </a:t>
            </a:r>
            <a:r>
              <a:rPr lang="en-US" dirty="0"/>
              <a:t>established in the year of 1989.  </a:t>
            </a:r>
          </a:p>
        </p:txBody>
      </p:sp>
      <p:sp>
        <p:nvSpPr>
          <p:cNvPr id="9" name="Rectangle 8"/>
          <p:cNvSpPr/>
          <p:nvPr/>
        </p:nvSpPr>
        <p:spPr>
          <a:xfrm>
            <a:off x="1534654" y="5368288"/>
            <a:ext cx="7373414" cy="1200329"/>
          </a:xfrm>
          <a:prstGeom prst="rect">
            <a:avLst/>
          </a:prstGeom>
        </p:spPr>
        <p:txBody>
          <a:bodyPr wrap="square">
            <a:spAutoFit/>
          </a:bodyPr>
          <a:lstStyle/>
          <a:p>
            <a:pPr fontAlgn="base"/>
            <a:r>
              <a:rPr lang="en-US" b="1" i="1" u="sng" dirty="0" smtClean="0"/>
              <a:t>Headquarters</a:t>
            </a:r>
            <a:r>
              <a:rPr lang="en-US" b="1" i="1" u="sng" dirty="0"/>
              <a:t>: </a:t>
            </a:r>
            <a:r>
              <a:rPr lang="en-US" dirty="0"/>
              <a:t>PERPA İŞ MERKEZİ B Blok Kat: 2 No: </a:t>
            </a:r>
            <a:r>
              <a:rPr lang="en-US" dirty="0" smtClean="0"/>
              <a:t>0004 </a:t>
            </a:r>
            <a:r>
              <a:rPr lang="en-US" dirty="0" err="1" smtClean="0"/>
              <a:t>Okmeydanı</a:t>
            </a:r>
            <a:r>
              <a:rPr lang="en-US" dirty="0"/>
              <a:t> </a:t>
            </a:r>
            <a:r>
              <a:rPr lang="en-US" dirty="0" err="1"/>
              <a:t>İSTANBUL,Şişli</a:t>
            </a:r>
            <a:r>
              <a:rPr lang="en-US" dirty="0"/>
              <a:t> 34384 </a:t>
            </a:r>
            <a:r>
              <a:rPr lang="en-US" dirty="0" smtClean="0"/>
              <a:t>Turkey</a:t>
            </a:r>
          </a:p>
          <a:p>
            <a:pPr fontAlgn="base"/>
            <a:endParaRPr lang="en-US" dirty="0"/>
          </a:p>
          <a:p>
            <a:pPr fontAlgn="base"/>
            <a:r>
              <a:rPr lang="en-US" b="1" i="1" u="sng" dirty="0"/>
              <a:t>Website:</a:t>
            </a:r>
            <a:r>
              <a:rPr lang="en-US" b="1" dirty="0"/>
              <a:t> </a:t>
            </a:r>
            <a:r>
              <a:rPr lang="pl-PL" dirty="0" smtClean="0"/>
              <a:t>http</a:t>
            </a:r>
            <a:r>
              <a:rPr lang="pl-PL" dirty="0"/>
              <a:t>://</a:t>
            </a:r>
            <a:r>
              <a:rPr lang="pl-PL" dirty="0" err="1"/>
              <a:t>www.temitas.com.tr</a:t>
            </a:r>
            <a:r>
              <a:rPr lang="pl-PL" dirty="0"/>
              <a:t>/</a:t>
            </a:r>
            <a:endParaRPr lang="en-US" dirty="0"/>
          </a:p>
        </p:txBody>
      </p:sp>
      <p:sp>
        <p:nvSpPr>
          <p:cNvPr id="10" name="Rectangle 9"/>
          <p:cNvSpPr/>
          <p:nvPr/>
        </p:nvSpPr>
        <p:spPr>
          <a:xfrm rot="19137076">
            <a:off x="-179454" y="5447931"/>
            <a:ext cx="2004827" cy="584776"/>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rPr>
              <a:t>c</a:t>
            </a:r>
            <a:r>
              <a:rPr lang="tr-TR" sz="32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ontact</a:t>
            </a:r>
            <a:r>
              <a:rPr lang="tr-TR"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tr-TR"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1" name="Picture 10" descr="GSM-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476" y="2191431"/>
            <a:ext cx="2007592" cy="2670098"/>
          </a:xfrm>
          <a:prstGeom prst="rect">
            <a:avLst/>
          </a:prstGeom>
        </p:spPr>
      </p:pic>
      <p:pic>
        <p:nvPicPr>
          <p:cNvPr id="12" name="Picture 10" descr="Cenay Gro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23403"/>
            <a:ext cx="259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2590800" y="4725606"/>
            <a:ext cx="5256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b="1" dirty="0">
                <a:hlinkClick r:id="rId7"/>
              </a:rPr>
              <a:t>http://www.cenay.com.tr/en/</a:t>
            </a:r>
            <a:r>
              <a:rPr lang="de-DE" b="1" dirty="0" smtClean="0">
                <a:hlinkClick r:id="rId7"/>
              </a:rPr>
              <a:t>index_t.html</a:t>
            </a:r>
            <a:endParaRPr lang="tr-TR" b="1" dirty="0"/>
          </a:p>
        </p:txBody>
      </p:sp>
    </p:spTree>
    <p:extLst>
      <p:ext uri="{BB962C8B-B14F-4D97-AF65-F5344CB8AC3E}">
        <p14:creationId xmlns:p14="http://schemas.microsoft.com/office/powerpoint/2010/main" val="84208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14 Grup"/>
          <p:cNvGrpSpPr>
            <a:grpSpLocks/>
          </p:cNvGrpSpPr>
          <p:nvPr/>
        </p:nvGrpSpPr>
        <p:grpSpPr bwMode="auto">
          <a:xfrm>
            <a:off x="-2021586" y="0"/>
            <a:ext cx="12601575" cy="5286375"/>
            <a:chOff x="-1908720" y="1169368"/>
            <a:chExt cx="12601400" cy="5616624"/>
          </a:xfrm>
        </p:grpSpPr>
        <p:graphicFrame>
          <p:nvGraphicFramePr>
            <p:cNvPr id="6" name="5 Diyagram"/>
            <p:cNvGraphicFramePr/>
            <p:nvPr/>
          </p:nvGraphicFramePr>
          <p:xfrm>
            <a:off x="-1908720" y="1169368"/>
            <a:ext cx="126014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7" name="Picture 2" descr="image8e21b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5517232"/>
              <a:ext cx="1002969" cy="73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 descr="huawei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4221088"/>
              <a:ext cx="1413396" cy="44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 descr="cid:759151910@15102010-2CB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4221088"/>
              <a:ext cx="1496847" cy="71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Resim 1" descr="Açıklama: Açıklama: Açıklama: Açıklama: Açıklama: Açıklama: Açıklama: Açıklama: emrahcelik-ercsn-e-sign-2012 copy2"/>
            <p:cNvPicPr>
              <a:picLocks noChangeAspect="1" noChangeArrowheads="1"/>
            </p:cNvPicPr>
            <p:nvPr/>
          </p:nvPicPr>
          <p:blipFill>
            <a:blip r:embed="rId10">
              <a:extLst>
                <a:ext uri="{28A0092B-C50C-407E-A947-70E740481C1C}">
                  <a14:useLocalDpi xmlns:a14="http://schemas.microsoft.com/office/drawing/2010/main" val="0"/>
                </a:ext>
              </a:extLst>
            </a:blip>
            <a:srcRect t="22910" r="84427" b="14091"/>
            <a:stretch>
              <a:fillRect/>
            </a:stretch>
          </p:blipFill>
          <p:spPr bwMode="auto">
            <a:xfrm>
              <a:off x="3923928" y="1628800"/>
              <a:ext cx="1108544" cy="110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descr="http://t2.gstatic.com/images?q=tbn:ANd9GcSTIZX1sDdlsrQ4mTv6i4KqOj7baGaQ_jhyJsyY5MDX6pribS_mqWhpzlQpQA"/>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724128" y="2492896"/>
              <a:ext cx="1448497" cy="10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0" descr="http://afn.az/uploads/posts/1338092432_bakcell.jpg"/>
            <p:cNvPicPr>
              <a:picLocks noChangeAspect="1" noChangeArrowheads="1"/>
            </p:cNvPicPr>
            <p:nvPr/>
          </p:nvPicPr>
          <p:blipFill>
            <a:blip r:embed="rId12" cstate="email">
              <a:extLst>
                <a:ext uri="{28A0092B-C50C-407E-A947-70E740481C1C}">
                  <a14:useLocalDpi xmlns:a14="http://schemas.microsoft.com/office/drawing/2010/main" val="0"/>
                </a:ext>
              </a:extLst>
            </a:blip>
            <a:srcRect t="32742" b="28874"/>
            <a:stretch>
              <a:fillRect/>
            </a:stretch>
          </p:blipFill>
          <p:spPr bwMode="auto">
            <a:xfrm>
              <a:off x="5292080" y="5517232"/>
              <a:ext cx="1632111" cy="44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15 Resim" descr="temitas-logo.jp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1909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s://encrypted-tbn1.google.com/images?q=tbn:ANd9GcTNHeT9D2lN-1DbNMwqFQDEOw6CB7wBw3Set6HknruGL2BHXaYeaQ"/>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762633" y="1567962"/>
            <a:ext cx="968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476625" y="5419280"/>
            <a:ext cx="5254625" cy="923330"/>
          </a:xfrm>
          <a:prstGeom prst="rect">
            <a:avLst/>
          </a:prstGeom>
          <a:noFill/>
        </p:spPr>
        <p:txBody>
          <a:bodyPr wrap="square" lIns="91440" tIns="45720" rIns="91440" bIns="45720">
            <a:spAutoFit/>
          </a:bodyPr>
          <a:lstStyle/>
          <a:p>
            <a:pPr algn="ct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a:t>
            </a: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Customers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9821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787400"/>
            <a:ext cx="27828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575" y="787400"/>
            <a:ext cx="27670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6325" y="787400"/>
            <a:ext cx="27479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5 Resim" descr="temitas-logo.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1909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476625" y="5419280"/>
            <a:ext cx="5254625" cy="923330"/>
          </a:xfrm>
          <a:prstGeom prst="rect">
            <a:avLst/>
          </a:prstGeom>
          <a:noFill/>
        </p:spPr>
        <p:txBody>
          <a:bodyPr wrap="square" lIns="91440" tIns="45720" rIns="91440" bIns="45720">
            <a:spAutoFit/>
          </a:bodyPr>
          <a:lstStyle/>
          <a:p>
            <a:pPr algn="ct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a:t>
            </a: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Certificates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7089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ctrTitle" idx="4294967295"/>
          </p:nvPr>
        </p:nvSpPr>
        <p:spPr>
          <a:xfrm>
            <a:off x="184150" y="1398586"/>
            <a:ext cx="7416800" cy="822325"/>
          </a:xfrm>
        </p:spPr>
        <p:txBody>
          <a:bodyPr/>
          <a:lstStyle/>
          <a:p>
            <a:pPr eaLnBrk="1" hangingPunct="1"/>
            <a:r>
              <a:rPr lang="tr-TR" b="1" dirty="0" smtClean="0">
                <a:solidFill>
                  <a:srgbClr val="FF9900"/>
                </a:solidFill>
                <a:effectLst>
                  <a:outerShdw blurRad="38100" dist="38100" dir="2700000" algn="tl">
                    <a:srgbClr val="DDDDDD"/>
                  </a:outerShdw>
                </a:effectLst>
                <a:latin typeface="Arial" charset="0"/>
              </a:rPr>
              <a:t>EUROENTA EXECUTIVE TEAM:</a:t>
            </a:r>
            <a:endParaRPr lang="tr-TR" b="1" dirty="0">
              <a:solidFill>
                <a:srgbClr val="FF9900"/>
              </a:solidFill>
              <a:effectLst>
                <a:outerShdw blurRad="38100" dist="38100" dir="2700000" algn="tl">
                  <a:srgbClr val="DDDDDD"/>
                </a:outerShdw>
              </a:effectLst>
              <a:latin typeface="Arial" charset="0"/>
            </a:endParaRPr>
          </a:p>
        </p:txBody>
      </p:sp>
      <p:sp>
        <p:nvSpPr>
          <p:cNvPr id="41989" name="Rectangle 33"/>
          <p:cNvSpPr>
            <a:spLocks noChangeArrowheads="1"/>
          </p:cNvSpPr>
          <p:nvPr/>
        </p:nvSpPr>
        <p:spPr bwMode="auto">
          <a:xfrm>
            <a:off x="0" y="2981325"/>
            <a:ext cx="9144000" cy="0"/>
          </a:xfrm>
          <a:prstGeom prst="rect">
            <a:avLst/>
          </a:prstGeom>
          <a:solidFill>
            <a:srgbClr val="FFD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0" name="Rectangle 35"/>
          <p:cNvSpPr>
            <a:spLocks noChangeArrowheads="1"/>
          </p:cNvSpPr>
          <p:nvPr/>
        </p:nvSpPr>
        <p:spPr bwMode="auto">
          <a:xfrm>
            <a:off x="0" y="2981325"/>
            <a:ext cx="9144000" cy="0"/>
          </a:xfrm>
          <a:prstGeom prst="rect">
            <a:avLst/>
          </a:prstGeom>
          <a:solidFill>
            <a:srgbClr val="FFD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2012" name="Rectangle 159"/>
          <p:cNvSpPr>
            <a:spLocks noChangeArrowheads="1"/>
          </p:cNvSpPr>
          <p:nvPr/>
        </p:nvSpPr>
        <p:spPr bwMode="auto">
          <a:xfrm>
            <a:off x="0" y="4725988"/>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tr-TR" sz="1400"/>
              <a:t/>
            </a:r>
            <a:br>
              <a:rPr lang="tr-TR" sz="1400"/>
            </a:br>
            <a:endParaRPr lang="tr-TR"/>
          </a:p>
        </p:txBody>
      </p:sp>
      <p:pic>
        <p:nvPicPr>
          <p:cNvPr id="11" name="Picture 5" descr="http://www.euroenta.com/header_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34654" y="5368288"/>
            <a:ext cx="7373414" cy="1754327"/>
          </a:xfrm>
          <a:prstGeom prst="rect">
            <a:avLst/>
          </a:prstGeom>
        </p:spPr>
        <p:txBody>
          <a:bodyPr wrap="square">
            <a:spAutoFit/>
          </a:bodyPr>
          <a:lstStyle/>
          <a:p>
            <a:pPr fontAlgn="base"/>
            <a:r>
              <a:rPr lang="en-US" b="1" i="1" dirty="0" smtClean="0"/>
              <a:t>Headquarters	: </a:t>
            </a:r>
            <a:r>
              <a:rPr lang="en-US" dirty="0"/>
              <a:t>PERPA İŞ MERKEZİ B Blok Kat: 2 No: </a:t>
            </a:r>
            <a:r>
              <a:rPr lang="en-US" dirty="0" smtClean="0"/>
              <a:t>0004 			</a:t>
            </a:r>
            <a:r>
              <a:rPr lang="en-US" dirty="0" err="1" smtClean="0"/>
              <a:t>Okmeydanı</a:t>
            </a:r>
            <a:r>
              <a:rPr lang="en-US" dirty="0"/>
              <a:t> </a:t>
            </a:r>
            <a:r>
              <a:rPr lang="en-US" dirty="0" err="1"/>
              <a:t>İSTANBUL,Şişli</a:t>
            </a:r>
            <a:r>
              <a:rPr lang="en-US" dirty="0"/>
              <a:t> 34384 </a:t>
            </a:r>
            <a:r>
              <a:rPr lang="en-US" dirty="0" smtClean="0"/>
              <a:t>Turkey</a:t>
            </a:r>
            <a:endParaRPr lang="en-US" dirty="0"/>
          </a:p>
          <a:p>
            <a:pPr fontAlgn="base"/>
            <a:r>
              <a:rPr lang="en-US" b="1" i="1" dirty="0" smtClean="0"/>
              <a:t>Website		:</a:t>
            </a:r>
            <a:r>
              <a:rPr lang="en-US" b="1" dirty="0" smtClean="0"/>
              <a:t> </a:t>
            </a:r>
            <a:r>
              <a:rPr lang="pl-PL" dirty="0" smtClean="0">
                <a:hlinkClick r:id="rId4"/>
              </a:rPr>
              <a:t>http</a:t>
            </a:r>
            <a:r>
              <a:rPr lang="pl-PL" dirty="0">
                <a:hlinkClick r:id="rId4"/>
              </a:rPr>
              <a:t>://</a:t>
            </a:r>
            <a:r>
              <a:rPr lang="pl-PL" dirty="0" smtClean="0">
                <a:hlinkClick r:id="rId4"/>
              </a:rPr>
              <a:t>www.euroenta.com</a:t>
            </a:r>
            <a:endParaRPr lang="pl-PL" dirty="0" smtClean="0"/>
          </a:p>
          <a:p>
            <a:pPr fontAlgn="base"/>
            <a:r>
              <a:rPr lang="en-US" b="1" i="1" dirty="0" smtClean="0"/>
              <a:t>E</a:t>
            </a:r>
            <a:r>
              <a:rPr lang="pl-PL" b="1" i="1" dirty="0" smtClean="0"/>
              <a:t>mail		:</a:t>
            </a:r>
            <a:r>
              <a:rPr lang="tr-TR" dirty="0" smtClean="0">
                <a:latin typeface="Arial" charset="0"/>
                <a:cs typeface="Arial" charset="0"/>
                <a:hlinkClick r:id="rId5"/>
              </a:rPr>
              <a:t>info</a:t>
            </a:r>
            <a:r>
              <a:rPr lang="tr-TR" dirty="0">
                <a:latin typeface="Arial" charset="0"/>
                <a:cs typeface="Arial" charset="0"/>
                <a:hlinkClick r:id="rId5"/>
              </a:rPr>
              <a:t>@euroenta.com</a:t>
            </a:r>
            <a:r>
              <a:rPr lang="tr-TR" dirty="0">
                <a:latin typeface="Arial" charset="0"/>
                <a:cs typeface="Arial" charset="0"/>
              </a:rPr>
              <a:t> </a:t>
            </a:r>
            <a:endParaRPr lang="de-DE" dirty="0">
              <a:latin typeface="Arial" charset="0"/>
              <a:cs typeface="Arial" charset="0"/>
            </a:endParaRPr>
          </a:p>
          <a:p>
            <a:pPr fontAlgn="base"/>
            <a:endParaRPr lang="pl-PL" dirty="0" smtClean="0"/>
          </a:p>
          <a:p>
            <a:pPr fontAlgn="base"/>
            <a:endParaRPr lang="en-US" dirty="0"/>
          </a:p>
        </p:txBody>
      </p:sp>
      <p:sp>
        <p:nvSpPr>
          <p:cNvPr id="13" name="Rectangle 12"/>
          <p:cNvSpPr/>
          <p:nvPr/>
        </p:nvSpPr>
        <p:spPr>
          <a:xfrm rot="19137076">
            <a:off x="-179454" y="5447931"/>
            <a:ext cx="2004827" cy="584776"/>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rPr>
              <a:t>c</a:t>
            </a:r>
            <a:r>
              <a:rPr lang="tr-TR" sz="32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ontact</a:t>
            </a:r>
            <a:r>
              <a:rPr lang="tr-TR"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tr-TR"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 name="Rectangle 1"/>
          <p:cNvSpPr/>
          <p:nvPr/>
        </p:nvSpPr>
        <p:spPr>
          <a:xfrm>
            <a:off x="184150" y="2299081"/>
            <a:ext cx="7874000" cy="2970044"/>
          </a:xfrm>
          <a:prstGeom prst="rect">
            <a:avLst/>
          </a:prstGeom>
        </p:spPr>
        <p:txBody>
          <a:bodyPr wrap="square">
            <a:spAutoFit/>
          </a:bodyPr>
          <a:lstStyle/>
          <a:p>
            <a:pPr marL="285750" indent="-285750">
              <a:lnSpc>
                <a:spcPct val="80000"/>
              </a:lnSpc>
              <a:buFont typeface="Arial"/>
              <a:buChar char="•"/>
            </a:pPr>
            <a:r>
              <a:rPr lang="de-DE" dirty="0">
                <a:cs typeface="Arial" charset="0"/>
              </a:rPr>
              <a:t>Turgut </a:t>
            </a:r>
            <a:r>
              <a:rPr lang="de-DE" dirty="0" err="1" smtClean="0">
                <a:cs typeface="Arial" charset="0"/>
              </a:rPr>
              <a:t>Okkaya</a:t>
            </a:r>
            <a:endParaRPr lang="de-DE" dirty="0">
              <a:cs typeface="Arial" charset="0"/>
            </a:endParaRPr>
          </a:p>
          <a:p>
            <a:pPr lvl="2">
              <a:lnSpc>
                <a:spcPct val="80000"/>
              </a:lnSpc>
            </a:pPr>
            <a:r>
              <a:rPr lang="de-DE" dirty="0">
                <a:cs typeface="Arial" charset="0"/>
              </a:rPr>
              <a:t/>
            </a:r>
            <a:br>
              <a:rPr lang="de-DE" dirty="0">
                <a:cs typeface="Arial" charset="0"/>
              </a:rPr>
            </a:br>
            <a:r>
              <a:rPr lang="de-DE" dirty="0" smtClean="0">
                <a:cs typeface="Arial" charset="0"/>
              </a:rPr>
              <a:t>Email</a:t>
            </a:r>
            <a:r>
              <a:rPr lang="de-DE" dirty="0">
                <a:cs typeface="Arial" charset="0"/>
              </a:rPr>
              <a:t>: </a:t>
            </a:r>
            <a:r>
              <a:rPr lang="de-DE" dirty="0" smtClean="0">
                <a:cs typeface="Arial" charset="0"/>
                <a:hlinkClick r:id="rId6"/>
              </a:rPr>
              <a:t>turgut.okkaya@euroenta.com</a:t>
            </a:r>
            <a:r>
              <a:rPr lang="tr-TR" dirty="0" smtClean="0">
                <a:cs typeface="Arial" charset="0"/>
              </a:rPr>
              <a:t> </a:t>
            </a:r>
            <a:endParaRPr lang="de-DE" dirty="0">
              <a:cs typeface="Arial" charset="0"/>
            </a:endParaRPr>
          </a:p>
          <a:p>
            <a:pPr lvl="2">
              <a:lnSpc>
                <a:spcPct val="80000"/>
              </a:lnSpc>
            </a:pPr>
            <a:endParaRPr lang="de-DE" dirty="0" smtClean="0">
              <a:cs typeface="Arial" charset="0"/>
            </a:endParaRPr>
          </a:p>
          <a:p>
            <a:pPr marL="285750" indent="-285750">
              <a:lnSpc>
                <a:spcPct val="90000"/>
              </a:lnSpc>
              <a:buFont typeface="Arial"/>
              <a:buChar char="•"/>
            </a:pPr>
            <a:r>
              <a:rPr lang="tr-TR" dirty="0">
                <a:cs typeface="Arial" charset="0"/>
              </a:rPr>
              <a:t>Zafer </a:t>
            </a:r>
            <a:r>
              <a:rPr lang="tr-TR" dirty="0" smtClean="0">
                <a:cs typeface="Arial" charset="0"/>
              </a:rPr>
              <a:t>Taşkın</a:t>
            </a:r>
          </a:p>
          <a:p>
            <a:pPr marL="457200" indent="-457200">
              <a:lnSpc>
                <a:spcPct val="90000"/>
              </a:lnSpc>
              <a:buFont typeface="Arial"/>
              <a:buChar char="•"/>
            </a:pPr>
            <a:endParaRPr lang="tr-TR" dirty="0" smtClean="0">
              <a:cs typeface="Arial" charset="0"/>
            </a:endParaRPr>
          </a:p>
          <a:p>
            <a:pPr>
              <a:lnSpc>
                <a:spcPct val="90000"/>
              </a:lnSpc>
            </a:pPr>
            <a:r>
              <a:rPr lang="de-DE" dirty="0" smtClean="0">
                <a:cs typeface="Arial" charset="0"/>
              </a:rPr>
              <a:t> 	</a:t>
            </a:r>
            <a:r>
              <a:rPr lang="tr-TR" dirty="0" smtClean="0">
                <a:cs typeface="Arial" charset="0"/>
              </a:rPr>
              <a:t>Email</a:t>
            </a:r>
            <a:r>
              <a:rPr lang="tr-TR" dirty="0">
                <a:cs typeface="Arial" charset="0"/>
              </a:rPr>
              <a:t>: zafer.taskin@euroenta.com</a:t>
            </a:r>
            <a:r>
              <a:rPr lang="de-DE" dirty="0">
                <a:cs typeface="Arial" charset="0"/>
              </a:rPr>
              <a:t> </a:t>
            </a:r>
            <a:r>
              <a:rPr lang="tr-TR" dirty="0" smtClean="0">
                <a:cs typeface="Arial" charset="0"/>
              </a:rPr>
              <a:t> </a:t>
            </a:r>
            <a:endParaRPr lang="de-DE" dirty="0" smtClean="0">
              <a:cs typeface="Arial" charset="0"/>
            </a:endParaRPr>
          </a:p>
          <a:p>
            <a:pPr>
              <a:lnSpc>
                <a:spcPct val="90000"/>
              </a:lnSpc>
            </a:pPr>
            <a:endParaRPr lang="de-DE" dirty="0">
              <a:cs typeface="Arial" charset="0"/>
            </a:endParaRPr>
          </a:p>
          <a:p>
            <a:pPr marL="285750" indent="-285750">
              <a:lnSpc>
                <a:spcPct val="90000"/>
              </a:lnSpc>
              <a:buFont typeface="Arial"/>
              <a:buChar char="•"/>
            </a:pPr>
            <a:r>
              <a:rPr lang="de-DE" dirty="0" smtClean="0">
                <a:cs typeface="Arial" charset="0"/>
              </a:rPr>
              <a:t>Yeksun </a:t>
            </a:r>
            <a:r>
              <a:rPr lang="de-DE" dirty="0" err="1" smtClean="0">
                <a:cs typeface="Arial" charset="0"/>
              </a:rPr>
              <a:t>Terzio</a:t>
            </a:r>
            <a:r>
              <a:rPr lang="tr-TR" dirty="0" smtClean="0">
                <a:cs typeface="Arial" charset="0"/>
              </a:rPr>
              <a:t>ğlu</a:t>
            </a:r>
            <a:endParaRPr lang="tr-TR" dirty="0">
              <a:cs typeface="Arial" charset="0"/>
            </a:endParaRPr>
          </a:p>
          <a:p>
            <a:pPr marL="457200" indent="-457200">
              <a:lnSpc>
                <a:spcPct val="90000"/>
              </a:lnSpc>
              <a:buFont typeface="Arial"/>
              <a:buChar char="•"/>
            </a:pPr>
            <a:endParaRPr lang="tr-TR" dirty="0">
              <a:cs typeface="Arial" charset="0"/>
            </a:endParaRPr>
          </a:p>
          <a:p>
            <a:pPr>
              <a:lnSpc>
                <a:spcPct val="90000"/>
              </a:lnSpc>
            </a:pPr>
            <a:r>
              <a:rPr lang="de-DE" dirty="0">
                <a:cs typeface="Arial" charset="0"/>
              </a:rPr>
              <a:t> 	</a:t>
            </a:r>
            <a:r>
              <a:rPr lang="tr-TR" dirty="0">
                <a:cs typeface="Arial" charset="0"/>
              </a:rPr>
              <a:t>Email: </a:t>
            </a:r>
            <a:r>
              <a:rPr lang="tr-TR" dirty="0" smtClean="0">
                <a:cs typeface="Arial" charset="0"/>
              </a:rPr>
              <a:t>yeksun.terzioglu@euroenta.com</a:t>
            </a:r>
            <a:r>
              <a:rPr lang="de-DE" dirty="0" smtClean="0">
                <a:cs typeface="Arial" charset="0"/>
              </a:rPr>
              <a:t> </a:t>
            </a:r>
            <a:endParaRPr lang="de-DE" dirty="0">
              <a:cs typeface="Arial" charset="0"/>
            </a:endParaRPr>
          </a:p>
          <a:p>
            <a:pPr lvl="2">
              <a:lnSpc>
                <a:spcPct val="80000"/>
              </a:lnSpc>
            </a:pPr>
            <a:endParaRPr lang="tr-TR" sz="2000" dirty="0">
              <a:cs typeface="Arial" charset="0"/>
            </a:endParaRPr>
          </a:p>
        </p:txBody>
      </p:sp>
      <p:pic>
        <p:nvPicPr>
          <p:cNvPr id="10" name="Picture 2" descr="D:\EuroEnta\Dökümanlar Brosür Dosyalar vb\Dosyalar-Vorlagen\Amblem\EuroEnta_logo_eng.bmp"/>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96113" y="6023653"/>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85195"/>
      </p:ext>
    </p:extLst>
  </p:cSld>
  <p:clrMapOvr>
    <a:masterClrMapping/>
  </p:clrMapOvr>
  <mc:AlternateContent xmlns:mc="http://schemas.openxmlformats.org/markup-compatibility/2006" xmlns:p14="http://schemas.microsoft.com/office/powerpoint/2010/main">
    <mc:Choice Requires="p14">
      <p:transition spd="slow" p14:dur="2000" advTm="3744"/>
    </mc:Choice>
    <mc:Fallback xmlns="">
      <p:transition xmlns:p14="http://schemas.microsoft.com/office/powerpoint/2010/main" spd="slow" advTm="37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28694" y="1100628"/>
            <a:ext cx="7214654" cy="3909461"/>
          </a:xfrm>
        </p:spPr>
        <p:txBody>
          <a:bodyPr>
            <a:normAutofit/>
          </a:bodyPr>
          <a:lstStyle/>
          <a:p>
            <a:pPr algn="just">
              <a:buFont typeface="Arial"/>
              <a:buChar char="•"/>
            </a:pPr>
            <a:endParaRPr lang="en-US" sz="2000" dirty="0" smtClean="0"/>
          </a:p>
          <a:p>
            <a:pPr algn="just">
              <a:buFont typeface="Arial"/>
              <a:buChar char="•"/>
            </a:pPr>
            <a:r>
              <a:rPr lang="en-US" sz="2000" dirty="0" err="1" smtClean="0"/>
              <a:t>euroenta</a:t>
            </a:r>
            <a:r>
              <a:rPr lang="en-US" sz="2000" dirty="0" smtClean="0"/>
              <a:t> </a:t>
            </a:r>
            <a:r>
              <a:rPr lang="en-US" sz="2000" dirty="0"/>
              <a:t>was established </a:t>
            </a:r>
            <a:r>
              <a:rPr lang="en-US" sz="2000"/>
              <a:t>in </a:t>
            </a:r>
            <a:r>
              <a:rPr lang="en-US" sz="2000" smtClean="0"/>
              <a:t>2010 </a:t>
            </a:r>
            <a:r>
              <a:rPr lang="en-US" sz="2000" dirty="0"/>
              <a:t>as partner company of </a:t>
            </a:r>
            <a:r>
              <a:rPr lang="en-US" sz="2000" dirty="0" err="1"/>
              <a:t>enta</a:t>
            </a:r>
            <a:r>
              <a:rPr lang="en-US" sz="2000" dirty="0"/>
              <a:t> electric </a:t>
            </a:r>
            <a:r>
              <a:rPr lang="en-US" sz="2000" dirty="0" err="1"/>
              <a:t>a.ş</a:t>
            </a:r>
            <a:r>
              <a:rPr lang="en-US" sz="2000" dirty="0"/>
              <a:t>. to </a:t>
            </a:r>
            <a:r>
              <a:rPr lang="en-US" sz="2000" dirty="0" smtClean="0"/>
              <a:t>provide superior </a:t>
            </a:r>
            <a:r>
              <a:rPr lang="en-US" sz="2000" dirty="0"/>
              <a:t>service with respect to renewable energy. </a:t>
            </a:r>
          </a:p>
          <a:p>
            <a:pPr algn="just">
              <a:buFont typeface="Arial"/>
              <a:buChar char="•"/>
            </a:pPr>
            <a:r>
              <a:rPr lang="en-US" sz="2000" dirty="0" smtClean="0"/>
              <a:t>Our </a:t>
            </a:r>
            <a:r>
              <a:rPr lang="en-US" sz="2000" dirty="0"/>
              <a:t>aim is to become one of the preferred companies for installation of wind turbines, PV systems and biogas applications. In addition we intend to find suitable energy solutions for each project and provide equipment for renewable energy systems such as </a:t>
            </a:r>
            <a:r>
              <a:rPr lang="en-US" sz="2000" dirty="0" smtClean="0"/>
              <a:t>invertors and </a:t>
            </a:r>
            <a:r>
              <a:rPr lang="en-US" sz="2000" dirty="0"/>
              <a:t>batteries. </a:t>
            </a:r>
          </a:p>
          <a:p>
            <a:pPr marL="0" indent="0" algn="just"/>
            <a:endParaRPr lang="en-US" dirty="0"/>
          </a:p>
        </p:txBody>
      </p:sp>
      <p:pic>
        <p:nvPicPr>
          <p:cNvPr id="4" name="Picture 5" descr="http://www.euroenta.com/header_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39" y="1088509"/>
            <a:ext cx="1728693" cy="1146199"/>
          </a:xfrm>
          <a:prstGeom prst="rect">
            <a:avLst/>
          </a:prstGeom>
        </p:spPr>
      </p:pic>
      <p:pic>
        <p:nvPicPr>
          <p:cNvPr id="7" name="Picture 6" descr="images (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639" y="2342855"/>
            <a:ext cx="1728693" cy="1198341"/>
          </a:xfrm>
          <a:prstGeom prst="rect">
            <a:avLst/>
          </a:prstGeom>
        </p:spPr>
      </p:pic>
      <p:pic>
        <p:nvPicPr>
          <p:cNvPr id="8" name="Picture 7" descr="imgres-1.jpe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639" y="3682324"/>
            <a:ext cx="1728693" cy="1239440"/>
          </a:xfrm>
          <a:prstGeom prst="rect">
            <a:avLst/>
          </a:prstGeom>
        </p:spPr>
      </p:pic>
      <p:pic>
        <p:nvPicPr>
          <p:cNvPr id="10" name="Picture 9"/>
          <p:cNvPicPr>
            <a:picLocks noChangeAspect="1"/>
          </p:cNvPicPr>
          <p:nvPr/>
        </p:nvPicPr>
        <p:blipFill>
          <a:blip r:embed="rId7"/>
          <a:stretch>
            <a:fillRect/>
          </a:stretch>
        </p:blipFill>
        <p:spPr>
          <a:xfrm>
            <a:off x="6838414" y="4476668"/>
            <a:ext cx="2175796" cy="533421"/>
          </a:xfrm>
          <a:prstGeom prst="rect">
            <a:avLst/>
          </a:prstGeom>
        </p:spPr>
      </p:pic>
      <p:pic>
        <p:nvPicPr>
          <p:cNvPr id="2050" name="Picture 2" descr="D:\EuroEnta\Dökümanlar Brosür Dosyalar vb\Dosyalar-Vorlagen\Amblem\EuroEnta_logo_eng.bmp"/>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26459" y="4476668"/>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8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2236" y="1100628"/>
            <a:ext cx="8661112" cy="3909461"/>
          </a:xfrm>
        </p:spPr>
        <p:txBody>
          <a:bodyPr>
            <a:normAutofit/>
          </a:bodyPr>
          <a:lstStyle/>
          <a:p>
            <a:pPr algn="just">
              <a:buFont typeface="Arial"/>
              <a:buChar char="•"/>
            </a:pPr>
            <a:r>
              <a:rPr lang="en-US" sz="1900" dirty="0" smtClean="0"/>
              <a:t>Our partner companies are well known with high level of customer satisfaction and reliability for numerous projects on turnkey basis in various areas. </a:t>
            </a:r>
          </a:p>
          <a:p>
            <a:pPr algn="just">
              <a:buFont typeface="Arial"/>
              <a:buChar char="•"/>
            </a:pPr>
            <a:r>
              <a:rPr lang="en-US" sz="1900" dirty="0" smtClean="0"/>
              <a:t>Our priority is to protect and improve this reputation for renewable energy systems.</a:t>
            </a:r>
          </a:p>
          <a:p>
            <a:pPr algn="just">
              <a:buFont typeface="Arial"/>
              <a:buChar char="•"/>
            </a:pPr>
            <a:r>
              <a:rPr lang="en-US" sz="1900" dirty="0" smtClean="0"/>
              <a:t>Our Partner Companies;</a:t>
            </a:r>
          </a:p>
          <a:p>
            <a:pPr algn="just">
              <a:buFont typeface="Arial"/>
              <a:buChar char="•"/>
            </a:pPr>
            <a:endParaRPr lang="en-US" sz="1900" dirty="0"/>
          </a:p>
          <a:p>
            <a:pPr algn="just">
              <a:buFont typeface="Arial"/>
              <a:buChar char="•"/>
            </a:pPr>
            <a:endParaRPr lang="en-US" sz="1900" dirty="0" smtClean="0"/>
          </a:p>
          <a:p>
            <a:pPr marL="0" indent="0" algn="just"/>
            <a:endParaRPr lang="en-US" dirty="0"/>
          </a:p>
        </p:txBody>
      </p:sp>
      <p:pic>
        <p:nvPicPr>
          <p:cNvPr id="4" name="Picture 5" descr="http://www.euroenta.com/header_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93643" y="2946400"/>
            <a:ext cx="2628321" cy="644363"/>
          </a:xfrm>
          <a:prstGeom prst="rect">
            <a:avLst/>
          </a:prstGeom>
        </p:spPr>
      </p:pic>
      <p:pic>
        <p:nvPicPr>
          <p:cNvPr id="7" name="15 Resim" descr="temitas-logo.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74257" y="2922410"/>
            <a:ext cx="2323782" cy="6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gr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032" y="2494395"/>
            <a:ext cx="1219200" cy="1206500"/>
          </a:xfrm>
          <a:prstGeom prst="rect">
            <a:avLst/>
          </a:prstGeom>
        </p:spPr>
      </p:pic>
      <p:pic>
        <p:nvPicPr>
          <p:cNvPr id="8" name="Picture 7" descr="ozcanlar-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43" y="3692529"/>
            <a:ext cx="3360171" cy="616031"/>
          </a:xfrm>
          <a:prstGeom prst="rect">
            <a:avLst/>
          </a:prstGeom>
        </p:spPr>
      </p:pic>
      <p:pic>
        <p:nvPicPr>
          <p:cNvPr id="1026" name="Picture 2" descr="D:\Büro\ARSIV\BÜRO\Vorlage\logo_schrift auf einer Zeile_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643" y="4481847"/>
            <a:ext cx="5671122" cy="5282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CYCLON\CES GmbH\Dokumente\Vorlagen\CES Logo.bmp"/>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33011" y="3727585"/>
            <a:ext cx="4147221" cy="71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94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2329" y="1358696"/>
            <a:ext cx="8661112" cy="3909461"/>
          </a:xfrm>
        </p:spPr>
        <p:txBody>
          <a:bodyPr>
            <a:normAutofit/>
          </a:bodyPr>
          <a:lstStyle/>
          <a:p>
            <a:pPr marL="0" indent="0" algn="just"/>
            <a:endParaRPr lang="en-US" sz="1900" dirty="0"/>
          </a:p>
          <a:p>
            <a:pPr algn="just">
              <a:buFont typeface="Arial"/>
              <a:buChar char="•"/>
            </a:pPr>
            <a:endParaRPr lang="en-US" sz="1900" dirty="0" smtClean="0"/>
          </a:p>
          <a:p>
            <a:pPr marL="0" indent="0" algn="just"/>
            <a:endParaRPr lang="en-US" dirty="0"/>
          </a:p>
        </p:txBody>
      </p:sp>
      <p:pic>
        <p:nvPicPr>
          <p:cNvPr id="4" name="Picture 5" descr="http://www.euroenta.com/header_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220493" y="1358696"/>
            <a:ext cx="2628321" cy="644363"/>
          </a:xfrm>
          <a:prstGeom prst="rect">
            <a:avLst/>
          </a:prstGeom>
        </p:spPr>
      </p:pic>
      <p:sp>
        <p:nvSpPr>
          <p:cNvPr id="5" name="Rectangle 4"/>
          <p:cNvSpPr/>
          <p:nvPr/>
        </p:nvSpPr>
        <p:spPr>
          <a:xfrm>
            <a:off x="282236" y="2161830"/>
            <a:ext cx="8102747" cy="4001096"/>
          </a:xfrm>
          <a:prstGeom prst="rect">
            <a:avLst/>
          </a:prstGeom>
        </p:spPr>
        <p:txBody>
          <a:bodyPr wrap="square">
            <a:spAutoFit/>
          </a:bodyPr>
          <a:lstStyle/>
          <a:p>
            <a:pPr fontAlgn="base"/>
            <a:r>
              <a:rPr lang="en-US" b="1" dirty="0" smtClean="0"/>
              <a:t>Specialties:</a:t>
            </a:r>
          </a:p>
          <a:p>
            <a:pPr marL="285750" indent="-285750" fontAlgn="base">
              <a:buFont typeface="Arial"/>
              <a:buChar char="•"/>
            </a:pPr>
            <a:r>
              <a:rPr lang="en-US" dirty="0" smtClean="0"/>
              <a:t>Renewable </a:t>
            </a:r>
            <a:r>
              <a:rPr lang="en-US" dirty="0"/>
              <a:t>energy projects, </a:t>
            </a:r>
            <a:endParaRPr lang="en-US" dirty="0" smtClean="0"/>
          </a:p>
          <a:p>
            <a:pPr marL="285750" indent="-285750" fontAlgn="base">
              <a:buFont typeface="Arial"/>
              <a:buChar char="•"/>
            </a:pPr>
            <a:r>
              <a:rPr lang="en-US" dirty="0" smtClean="0"/>
              <a:t>Construction</a:t>
            </a:r>
            <a:r>
              <a:rPr lang="en-US" dirty="0"/>
              <a:t>, </a:t>
            </a:r>
            <a:endParaRPr lang="en-US" dirty="0" smtClean="0"/>
          </a:p>
          <a:p>
            <a:pPr marL="285750" indent="-285750" fontAlgn="base">
              <a:buFont typeface="Arial"/>
              <a:buChar char="•"/>
            </a:pPr>
            <a:r>
              <a:rPr lang="en-US" dirty="0" smtClean="0"/>
              <a:t>Electrical </a:t>
            </a:r>
            <a:r>
              <a:rPr lang="en-US" dirty="0"/>
              <a:t>systems projects for </a:t>
            </a:r>
            <a:r>
              <a:rPr lang="en-US" dirty="0" smtClean="0"/>
              <a:t>housing </a:t>
            </a:r>
          </a:p>
          <a:p>
            <a:pPr marL="285750" indent="-285750" fontAlgn="base">
              <a:buFont typeface="Arial"/>
              <a:buChar char="•"/>
            </a:pPr>
            <a:r>
              <a:rPr lang="en-US" dirty="0" smtClean="0"/>
              <a:t>Electrification </a:t>
            </a:r>
            <a:r>
              <a:rPr lang="en-US" dirty="0"/>
              <a:t>of buildings, </a:t>
            </a:r>
            <a:r>
              <a:rPr lang="en-US" dirty="0" smtClean="0"/>
              <a:t>industrial </a:t>
            </a:r>
            <a:r>
              <a:rPr lang="en-US" dirty="0"/>
              <a:t>plants, </a:t>
            </a:r>
            <a:endParaRPr lang="en-US" dirty="0" smtClean="0"/>
          </a:p>
          <a:p>
            <a:pPr marL="285750" indent="-285750" fontAlgn="base">
              <a:buFont typeface="Arial"/>
              <a:buChar char="•"/>
            </a:pPr>
            <a:r>
              <a:rPr lang="en-US" dirty="0"/>
              <a:t>P</a:t>
            </a:r>
            <a:r>
              <a:rPr lang="en-US" dirty="0" smtClean="0"/>
              <a:t>ower </a:t>
            </a:r>
            <a:r>
              <a:rPr lang="en-US" dirty="0"/>
              <a:t>transmission lines and </a:t>
            </a:r>
            <a:endParaRPr lang="en-US" dirty="0" smtClean="0"/>
          </a:p>
          <a:p>
            <a:pPr marL="285750" indent="-285750" fontAlgn="base">
              <a:buFont typeface="Arial"/>
              <a:buChar char="•"/>
            </a:pPr>
            <a:r>
              <a:rPr lang="en-US" dirty="0"/>
              <a:t>T</a:t>
            </a:r>
            <a:r>
              <a:rPr lang="en-US" dirty="0" smtClean="0"/>
              <a:t>ransformer </a:t>
            </a:r>
            <a:r>
              <a:rPr lang="en-US" dirty="0"/>
              <a:t>centers </a:t>
            </a:r>
            <a:endParaRPr lang="en-US" dirty="0" smtClean="0"/>
          </a:p>
          <a:p>
            <a:pPr marL="285750" indent="-285750" fontAlgn="base">
              <a:buFont typeface="Arial"/>
              <a:buChar char="•"/>
            </a:pPr>
            <a:r>
              <a:rPr lang="en-US" dirty="0" smtClean="0"/>
              <a:t>LV</a:t>
            </a:r>
            <a:r>
              <a:rPr lang="en-US" dirty="0"/>
              <a:t>-MV urban </a:t>
            </a:r>
            <a:r>
              <a:rPr lang="en-US" dirty="0" smtClean="0"/>
              <a:t>Networks</a:t>
            </a:r>
          </a:p>
          <a:p>
            <a:pPr marL="285750" indent="-285750" fontAlgn="base">
              <a:buFont typeface="Arial"/>
              <a:buChar char="•"/>
            </a:pPr>
            <a:r>
              <a:rPr lang="en-US" dirty="0" smtClean="0"/>
              <a:t>Supply of various </a:t>
            </a:r>
            <a:r>
              <a:rPr lang="en-US" dirty="0"/>
              <a:t>products for electrical and energy </a:t>
            </a:r>
            <a:r>
              <a:rPr lang="en-US" dirty="0" smtClean="0"/>
              <a:t>sy</a:t>
            </a:r>
            <a:r>
              <a:rPr lang="en-US" sz="2000" dirty="0" smtClean="0"/>
              <a:t>stems.</a:t>
            </a:r>
            <a:r>
              <a:rPr lang="en-US" dirty="0"/>
              <a:t/>
            </a:r>
            <a:br>
              <a:rPr lang="en-US" dirty="0"/>
            </a:br>
            <a:endParaRPr lang="en-US" dirty="0" smtClean="0"/>
          </a:p>
          <a:p>
            <a:pPr marL="285750" indent="-285750" fontAlgn="base">
              <a:buFont typeface="Arial"/>
              <a:buChar char="•"/>
            </a:pPr>
            <a:endParaRPr lang="en-US" dirty="0"/>
          </a:p>
          <a:p>
            <a:pPr marL="285750" indent="-285750" fontAlgn="base">
              <a:buFont typeface="Arial"/>
              <a:buChar char="•"/>
            </a:pPr>
            <a:endParaRPr lang="en-US" dirty="0" smtClean="0"/>
          </a:p>
          <a:p>
            <a:pPr marL="285750" indent="-285750" fontAlgn="base">
              <a:buFont typeface="Arial"/>
              <a:buChar char="•"/>
            </a:pPr>
            <a:endParaRPr lang="en-US" dirty="0" smtClean="0"/>
          </a:p>
          <a:p>
            <a:pPr lvl="0" fontAlgn="base"/>
            <a:endParaRPr lang="en-US" dirty="0"/>
          </a:p>
        </p:txBody>
      </p:sp>
      <p:sp>
        <p:nvSpPr>
          <p:cNvPr id="8" name="Rectangle 7"/>
          <p:cNvSpPr/>
          <p:nvPr/>
        </p:nvSpPr>
        <p:spPr>
          <a:xfrm>
            <a:off x="1534654" y="5368288"/>
            <a:ext cx="7373414" cy="1200329"/>
          </a:xfrm>
          <a:prstGeom prst="rect">
            <a:avLst/>
          </a:prstGeom>
        </p:spPr>
        <p:txBody>
          <a:bodyPr wrap="square">
            <a:spAutoFit/>
          </a:bodyPr>
          <a:lstStyle/>
          <a:p>
            <a:pPr fontAlgn="base"/>
            <a:r>
              <a:rPr lang="en-US" b="1" i="1" u="sng" dirty="0" smtClean="0"/>
              <a:t>Headquarters</a:t>
            </a:r>
            <a:r>
              <a:rPr lang="en-US" b="1" i="1" u="sng" dirty="0"/>
              <a:t>: </a:t>
            </a:r>
            <a:r>
              <a:rPr lang="en-US" dirty="0"/>
              <a:t>PERPA İŞ MERKEZİ B Blok Kat: 2 No: </a:t>
            </a:r>
            <a:r>
              <a:rPr lang="en-US" dirty="0" smtClean="0"/>
              <a:t>0004 </a:t>
            </a:r>
            <a:r>
              <a:rPr lang="en-US" dirty="0" err="1" smtClean="0"/>
              <a:t>Okmeydanı</a:t>
            </a:r>
            <a:r>
              <a:rPr lang="en-US" dirty="0"/>
              <a:t> </a:t>
            </a:r>
            <a:r>
              <a:rPr lang="en-US" dirty="0" err="1"/>
              <a:t>İSTANBUL,Şişli</a:t>
            </a:r>
            <a:r>
              <a:rPr lang="en-US" dirty="0"/>
              <a:t> 34384 </a:t>
            </a:r>
            <a:r>
              <a:rPr lang="en-US" dirty="0" smtClean="0"/>
              <a:t>Turkey</a:t>
            </a:r>
          </a:p>
          <a:p>
            <a:pPr fontAlgn="base"/>
            <a:endParaRPr lang="en-US" dirty="0"/>
          </a:p>
          <a:p>
            <a:pPr fontAlgn="base"/>
            <a:r>
              <a:rPr lang="en-US" b="1" i="1" u="sng" dirty="0"/>
              <a:t>Website:</a:t>
            </a:r>
            <a:r>
              <a:rPr lang="en-US" b="1" dirty="0"/>
              <a:t> </a:t>
            </a:r>
            <a:r>
              <a:rPr lang="en-US" dirty="0"/>
              <a:t>http://</a:t>
            </a:r>
            <a:r>
              <a:rPr lang="en-US" dirty="0" err="1"/>
              <a:t>www.entaelektrik.com.tr</a:t>
            </a:r>
            <a:r>
              <a:rPr lang="en-US" dirty="0"/>
              <a:t>/</a:t>
            </a:r>
          </a:p>
        </p:txBody>
      </p:sp>
      <p:sp>
        <p:nvSpPr>
          <p:cNvPr id="9" name="Rectangle 8"/>
          <p:cNvSpPr/>
          <p:nvPr/>
        </p:nvSpPr>
        <p:spPr>
          <a:xfrm>
            <a:off x="3002614" y="1541394"/>
            <a:ext cx="5905454" cy="369332"/>
          </a:xfrm>
          <a:prstGeom prst="rect">
            <a:avLst/>
          </a:prstGeom>
        </p:spPr>
        <p:txBody>
          <a:bodyPr wrap="square">
            <a:spAutoFit/>
          </a:bodyPr>
          <a:lstStyle/>
          <a:p>
            <a:r>
              <a:rPr lang="en-US" b="1" i="1" dirty="0"/>
              <a:t> "Since 1982, Quality and Trust: at the heart of electricity.”</a:t>
            </a:r>
          </a:p>
        </p:txBody>
      </p:sp>
      <p:sp>
        <p:nvSpPr>
          <p:cNvPr id="10" name="Rectangle 9"/>
          <p:cNvSpPr/>
          <p:nvPr/>
        </p:nvSpPr>
        <p:spPr>
          <a:xfrm rot="19137076">
            <a:off x="-179454" y="5447931"/>
            <a:ext cx="2004827" cy="584776"/>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rPr>
              <a:t>c</a:t>
            </a:r>
            <a:r>
              <a:rPr lang="tr-TR" sz="3200" b="1" cap="none" spc="0" dirty="0" err="1" smtClean="0">
                <a:ln w="12700">
                  <a:solidFill>
                    <a:schemeClr val="tx2">
                      <a:satMod val="155000"/>
                    </a:schemeClr>
                  </a:solidFill>
                  <a:prstDash val="solid"/>
                </a:ln>
                <a:effectLst>
                  <a:outerShdw blurRad="41275" dist="20320" dir="1800000" algn="tl" rotWithShape="0">
                    <a:srgbClr val="000000">
                      <a:alpha val="40000"/>
                    </a:srgbClr>
                  </a:outerShdw>
                </a:effectLst>
              </a:rPr>
              <a:t>ontact</a:t>
            </a:r>
            <a:r>
              <a:rPr lang="tr-TR"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tr-TR"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1" name="Picture 2" descr="D:\EuroEnta\Dökümanlar Brosür Dosyalar vb\Dosyalar-Vorlagen\Amblem\EuroEnta_logo_eng.bmp"/>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96112" y="5962398"/>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83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sp>
        <p:nvSpPr>
          <p:cNvPr id="5133" name="Rectangle 15"/>
          <p:cNvSpPr>
            <a:spLocks noChangeArrowheads="1"/>
          </p:cNvSpPr>
          <p:nvPr/>
        </p:nvSpPr>
        <p:spPr bwMode="auto">
          <a:xfrm>
            <a:off x="764263" y="921425"/>
            <a:ext cx="161859" cy="146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147" tIns="40074" rIns="80147" bIns="40074" anchor="ctr">
            <a:spAutoFit/>
          </a:bodyPr>
          <a:lstStyle/>
          <a:p>
            <a:pPr eaLnBrk="0" hangingPunct="0"/>
            <a:r>
              <a:rPr lang="tr-TR"/>
              <a:t/>
            </a:r>
            <a:br>
              <a:rPr lang="tr-TR"/>
            </a:br>
            <a:r>
              <a:rPr lang="tr-TR"/>
              <a:t/>
            </a:r>
            <a:br>
              <a:rPr lang="tr-TR"/>
            </a:br>
            <a:r>
              <a:rPr lang="tr-TR"/>
              <a:t/>
            </a:r>
            <a:br>
              <a:rPr lang="tr-TR"/>
            </a:br>
            <a:r>
              <a:rPr lang="tr-TR"/>
              <a:t/>
            </a:r>
            <a:br>
              <a:rPr lang="tr-TR"/>
            </a:br>
            <a:endParaRPr lang="tr-TR"/>
          </a:p>
        </p:txBody>
      </p:sp>
      <p:sp>
        <p:nvSpPr>
          <p:cNvPr id="14" name="Rectangle 13"/>
          <p:cNvSpPr/>
          <p:nvPr/>
        </p:nvSpPr>
        <p:spPr>
          <a:xfrm>
            <a:off x="2889947" y="3708252"/>
            <a:ext cx="6254053" cy="1754327"/>
          </a:xfrm>
          <a:prstGeom prst="rect">
            <a:avLst/>
          </a:prstGeom>
          <a:noFill/>
        </p:spPr>
        <p:txBody>
          <a:bodyPr wrap="squar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RENEWABLE ENERGY PROJECTS </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2" descr="D:\EuroEnta\Dökümanlar Brosür Dosyalar vb\Dosyalar-Vorlagen\Amblem\EuroEnta_logo_eng.b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9059515">
            <a:off x="1675586" y="2833387"/>
            <a:ext cx="3010639" cy="84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9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633787" y="461512"/>
            <a:ext cx="5298538" cy="777518"/>
          </a:xfrm>
        </p:spPr>
        <p:txBody>
          <a:bodyPr/>
          <a:lstStyle/>
          <a:p>
            <a:pPr eaLnBrk="1" hangingPunct="1"/>
            <a:r>
              <a:rPr lang="tr-TR" sz="2200" b="1" dirty="0" smtClean="0">
                <a:latin typeface="+mn-lt"/>
                <a:cs typeface="Arial" charset="0"/>
              </a:rPr>
              <a:t>PROJECT NAME: </a:t>
            </a:r>
            <a:r>
              <a:rPr lang="tr-TR" sz="2200" dirty="0" smtClean="0">
                <a:latin typeface="+mn-lt"/>
                <a:cs typeface="Arial" charset="0"/>
              </a:rPr>
              <a:t>ALMETSAN PLANT</a:t>
            </a:r>
            <a:r>
              <a:rPr lang="tr-TR" sz="2200" dirty="0">
                <a:latin typeface="+mn-lt"/>
                <a:cs typeface="Arial" charset="0"/>
              </a:rPr>
              <a:t/>
            </a:r>
            <a:br>
              <a:rPr lang="tr-TR" sz="2200" dirty="0">
                <a:latin typeface="+mn-lt"/>
                <a:cs typeface="Arial" charset="0"/>
              </a:rPr>
            </a:br>
            <a:r>
              <a:rPr lang="tr-TR" sz="2200" dirty="0">
                <a:latin typeface="+mn-lt"/>
                <a:cs typeface="Arial" charset="0"/>
              </a:rPr>
              <a:t>3,5 kW </a:t>
            </a:r>
            <a:r>
              <a:rPr lang="tr-TR" sz="2200" dirty="0" err="1" smtClean="0">
                <a:latin typeface="+mn-lt"/>
                <a:cs typeface="Arial" charset="0"/>
              </a:rPr>
              <a:t>Wind</a:t>
            </a:r>
            <a:r>
              <a:rPr lang="tr-TR" sz="2200" dirty="0" smtClean="0">
                <a:latin typeface="+mn-lt"/>
                <a:cs typeface="Arial" charset="0"/>
              </a:rPr>
              <a:t> </a:t>
            </a:r>
            <a:r>
              <a:rPr lang="tr-TR" sz="2200" dirty="0" err="1" smtClean="0">
                <a:latin typeface="+mn-lt"/>
                <a:cs typeface="Arial" charset="0"/>
              </a:rPr>
              <a:t>Turbine</a:t>
            </a:r>
            <a:r>
              <a:rPr lang="tr-TR" sz="2200" dirty="0" smtClean="0">
                <a:latin typeface="+mn-lt"/>
                <a:cs typeface="Arial" charset="0"/>
              </a:rPr>
              <a:t> Installation</a:t>
            </a:r>
            <a:endParaRPr lang="tr-TR" sz="2200" dirty="0">
              <a:latin typeface="+mn-lt"/>
              <a:cs typeface="Arial" charset="0"/>
            </a:endParaRPr>
          </a:p>
        </p:txBody>
      </p:sp>
      <p:sp>
        <p:nvSpPr>
          <p:cNvPr id="6147" name="Rectangle 6"/>
          <p:cNvSpPr>
            <a:spLocks noGrp="1" noChangeArrowheads="1"/>
          </p:cNvSpPr>
          <p:nvPr>
            <p:ph type="body" sz="half" idx="2"/>
          </p:nvPr>
        </p:nvSpPr>
        <p:spPr>
          <a:xfrm>
            <a:off x="3863104" y="1384963"/>
            <a:ext cx="5069221" cy="4210232"/>
          </a:xfrm>
        </p:spPr>
        <p:txBody>
          <a:bodyPr>
            <a:normAutofit/>
          </a:bodyPr>
          <a:lstStyle/>
          <a:p>
            <a:pPr eaLnBrk="1" hangingPunct="1">
              <a:buFont typeface="Wingdings" charset="0"/>
              <a:buNone/>
            </a:pPr>
            <a:r>
              <a:rPr lang="tr-TR" sz="1700" dirty="0" err="1" smtClean="0">
                <a:cs typeface="Arial" charset="0"/>
              </a:rPr>
              <a:t>Customer</a:t>
            </a:r>
            <a:r>
              <a:rPr lang="tr-TR" sz="1700" dirty="0">
                <a:cs typeface="Arial" charset="0"/>
              </a:rPr>
              <a:t>	</a:t>
            </a:r>
            <a:r>
              <a:rPr lang="tr-TR" sz="1700" dirty="0" smtClean="0">
                <a:cs typeface="Arial" charset="0"/>
              </a:rPr>
              <a:t>: </a:t>
            </a:r>
            <a:r>
              <a:rPr lang="tr-TR" sz="1700" dirty="0">
                <a:cs typeface="Arial" charset="0"/>
              </a:rPr>
              <a:t>ALMETSAN</a:t>
            </a:r>
          </a:p>
          <a:p>
            <a:pPr eaLnBrk="1" hangingPunct="1">
              <a:buFont typeface="Wingdings" charset="0"/>
              <a:buNone/>
            </a:pPr>
            <a:r>
              <a:rPr lang="tr-TR" sz="1700" dirty="0" err="1" smtClean="0">
                <a:cs typeface="Arial" charset="0"/>
              </a:rPr>
              <a:t>Location</a:t>
            </a:r>
            <a:r>
              <a:rPr lang="tr-TR" sz="1700" dirty="0" smtClean="0">
                <a:cs typeface="Arial" charset="0"/>
              </a:rPr>
              <a:t>		: </a:t>
            </a:r>
            <a:r>
              <a:rPr lang="tr-TR" sz="1700" dirty="0">
                <a:cs typeface="Arial" charset="0"/>
              </a:rPr>
              <a:t>Gebze-Türkiye</a:t>
            </a:r>
          </a:p>
          <a:p>
            <a:pPr eaLnBrk="1" hangingPunct="1">
              <a:buFont typeface="Wingdings" charset="0"/>
              <a:buNone/>
            </a:pPr>
            <a:r>
              <a:rPr lang="tr-TR" sz="1700" dirty="0" smtClean="0">
                <a:cs typeface="Arial" charset="0"/>
              </a:rPr>
              <a:t>Start 		: 10.05.2011</a:t>
            </a:r>
            <a:endParaRPr lang="tr-TR" sz="1700" dirty="0">
              <a:cs typeface="Arial" charset="0"/>
            </a:endParaRPr>
          </a:p>
          <a:p>
            <a:pPr eaLnBrk="1" hangingPunct="1">
              <a:buFont typeface="Wingdings" charset="0"/>
              <a:buNone/>
            </a:pPr>
            <a:r>
              <a:rPr lang="tr-TR" sz="1700" dirty="0" err="1" smtClean="0">
                <a:cs typeface="Arial" charset="0"/>
              </a:rPr>
              <a:t>Finish</a:t>
            </a:r>
            <a:r>
              <a:rPr lang="tr-TR" sz="1700" dirty="0">
                <a:cs typeface="Arial" charset="0"/>
              </a:rPr>
              <a:t>	</a:t>
            </a:r>
            <a:r>
              <a:rPr lang="tr-TR" sz="1700" dirty="0" smtClean="0">
                <a:cs typeface="Arial" charset="0"/>
              </a:rPr>
              <a:t>	: 15.05.2011</a:t>
            </a:r>
            <a:endParaRPr lang="tr-TR" sz="1700" dirty="0">
              <a:cs typeface="Arial" charset="0"/>
            </a:endParaRPr>
          </a:p>
          <a:p>
            <a:pPr eaLnBrk="1" hangingPunct="1">
              <a:buFont typeface="Wingdings" charset="0"/>
              <a:buNone/>
            </a:pPr>
            <a:r>
              <a:rPr lang="tr-TR" sz="1700" dirty="0" err="1" smtClean="0">
                <a:cs typeface="Arial" charset="0"/>
              </a:rPr>
              <a:t>Specifications</a:t>
            </a:r>
            <a:endParaRPr lang="tr-TR" sz="1700" dirty="0">
              <a:cs typeface="Arial" charset="0"/>
            </a:endParaRPr>
          </a:p>
          <a:p>
            <a:pPr eaLnBrk="1" hangingPunct="1">
              <a:buFont typeface="Wingdings" charset="0"/>
              <a:buNone/>
            </a:pPr>
            <a:r>
              <a:rPr lang="tr-TR" sz="1700" dirty="0" err="1" smtClean="0">
                <a:cs typeface="Arial" charset="0"/>
              </a:rPr>
              <a:t>Power</a:t>
            </a:r>
            <a:r>
              <a:rPr lang="tr-TR" sz="1700" dirty="0" smtClean="0">
                <a:cs typeface="Arial" charset="0"/>
              </a:rPr>
              <a:t>                  </a:t>
            </a:r>
            <a:r>
              <a:rPr lang="tr-TR" sz="1700" dirty="0">
                <a:cs typeface="Arial" charset="0"/>
              </a:rPr>
              <a:t>:  3,5 kW</a:t>
            </a:r>
          </a:p>
          <a:p>
            <a:pPr eaLnBrk="1" hangingPunct="1">
              <a:buFont typeface="Wingdings" charset="0"/>
              <a:buNone/>
            </a:pPr>
            <a:r>
              <a:rPr lang="tr-TR" sz="1700" dirty="0" err="1" smtClean="0">
                <a:cs typeface="Arial" charset="0"/>
              </a:rPr>
              <a:t>Length</a:t>
            </a:r>
            <a:r>
              <a:rPr lang="tr-TR" sz="1700" dirty="0" smtClean="0">
                <a:cs typeface="Arial" charset="0"/>
              </a:rPr>
              <a:t> of </a:t>
            </a:r>
            <a:r>
              <a:rPr lang="tr-TR" sz="1700" dirty="0" err="1" smtClean="0">
                <a:cs typeface="Arial" charset="0"/>
              </a:rPr>
              <a:t>tower</a:t>
            </a:r>
            <a:r>
              <a:rPr lang="tr-TR" sz="1700" dirty="0" smtClean="0">
                <a:cs typeface="Arial" charset="0"/>
              </a:rPr>
              <a:t>  :  </a:t>
            </a:r>
            <a:r>
              <a:rPr lang="tr-TR" sz="1700" dirty="0">
                <a:cs typeface="Arial" charset="0"/>
              </a:rPr>
              <a:t>16+2 = 18 m</a:t>
            </a:r>
          </a:p>
          <a:p>
            <a:pPr eaLnBrk="1" hangingPunct="1">
              <a:buFont typeface="Wingdings" charset="0"/>
              <a:buNone/>
            </a:pPr>
            <a:r>
              <a:rPr lang="tr-TR" sz="1700" dirty="0" err="1" smtClean="0">
                <a:cs typeface="Arial" charset="0"/>
              </a:rPr>
              <a:t>İnverters</a:t>
            </a:r>
            <a:r>
              <a:rPr lang="tr-TR" sz="1700" dirty="0" smtClean="0">
                <a:cs typeface="Arial" charset="0"/>
              </a:rPr>
              <a:t>              </a:t>
            </a:r>
            <a:r>
              <a:rPr lang="tr-TR" sz="1700" dirty="0">
                <a:cs typeface="Arial" charset="0"/>
              </a:rPr>
              <a:t>: 1 </a:t>
            </a:r>
            <a:r>
              <a:rPr lang="tr-TR" sz="1700" dirty="0" smtClean="0">
                <a:cs typeface="Arial" charset="0"/>
              </a:rPr>
              <a:t> </a:t>
            </a:r>
            <a:r>
              <a:rPr lang="tr-TR" sz="1700" dirty="0">
                <a:cs typeface="Arial" charset="0"/>
              </a:rPr>
              <a:t>(On-</a:t>
            </a:r>
            <a:r>
              <a:rPr lang="tr-TR" sz="1700" dirty="0" err="1">
                <a:cs typeface="Arial" charset="0"/>
              </a:rPr>
              <a:t>Grid</a:t>
            </a:r>
            <a:r>
              <a:rPr lang="tr-TR" sz="1700" dirty="0" smtClean="0">
                <a:cs typeface="Arial" charset="0"/>
              </a:rPr>
              <a:t>)</a:t>
            </a:r>
            <a:endParaRPr lang="tr-TR" sz="1700" dirty="0">
              <a:cs typeface="Arial" charset="0"/>
            </a:endParaRPr>
          </a:p>
          <a:p>
            <a:pPr eaLnBrk="1" hangingPunct="1">
              <a:buFont typeface="Wingdings" charset="0"/>
              <a:buNone/>
            </a:pPr>
            <a:r>
              <a:rPr lang="tr-TR" sz="1700" dirty="0" err="1" smtClean="0">
                <a:cs typeface="Arial" charset="0"/>
              </a:rPr>
              <a:t>Annual</a:t>
            </a:r>
            <a:r>
              <a:rPr lang="tr-TR" sz="1700" dirty="0" smtClean="0">
                <a:cs typeface="Arial" charset="0"/>
              </a:rPr>
              <a:t> </a:t>
            </a:r>
            <a:r>
              <a:rPr lang="tr-TR" sz="1700" dirty="0" err="1" smtClean="0">
                <a:cs typeface="Arial" charset="0"/>
              </a:rPr>
              <a:t>production</a:t>
            </a:r>
            <a:r>
              <a:rPr lang="tr-TR" sz="1700" dirty="0" smtClean="0">
                <a:cs typeface="Arial" charset="0"/>
              </a:rPr>
              <a:t>: </a:t>
            </a:r>
            <a:r>
              <a:rPr lang="tr-TR" sz="1700" dirty="0">
                <a:cs typeface="Arial" charset="0"/>
              </a:rPr>
              <a:t>5550-11300 </a:t>
            </a:r>
            <a:r>
              <a:rPr lang="tr-TR" sz="1700" dirty="0" err="1" smtClean="0">
                <a:cs typeface="Arial" charset="0"/>
              </a:rPr>
              <a:t>kWh</a:t>
            </a:r>
            <a:r>
              <a:rPr lang="tr-TR" sz="1700" dirty="0" smtClean="0">
                <a:cs typeface="Arial" charset="0"/>
              </a:rPr>
              <a:t> </a:t>
            </a:r>
            <a:r>
              <a:rPr lang="tr-TR" sz="1700" dirty="0">
                <a:cs typeface="Arial" charset="0"/>
              </a:rPr>
              <a:t>(5-7 </a:t>
            </a:r>
            <a:r>
              <a:rPr lang="tr-TR" sz="1400" dirty="0">
                <a:cs typeface="Arial" charset="0"/>
              </a:rPr>
              <a:t>m/</a:t>
            </a:r>
            <a:r>
              <a:rPr lang="tr-TR" sz="1400" dirty="0" smtClean="0">
                <a:cs typeface="Arial" charset="0"/>
              </a:rPr>
              <a:t>s)</a:t>
            </a:r>
            <a:endParaRPr lang="tr-TR" sz="1400" dirty="0">
              <a:cs typeface="Arial" charset="0"/>
            </a:endParaRPr>
          </a:p>
          <a:p>
            <a:pPr eaLnBrk="1" hangingPunct="1">
              <a:buFont typeface="Wingdings" charset="0"/>
              <a:buNone/>
            </a:pPr>
            <a:r>
              <a:rPr lang="tr-TR" sz="1400" dirty="0">
                <a:latin typeface="Arial" charset="0"/>
                <a:cs typeface="Arial" charset="0"/>
              </a:rPr>
              <a:t>                           </a:t>
            </a:r>
          </a:p>
          <a:p>
            <a:pPr eaLnBrk="1" hangingPunct="1">
              <a:buFont typeface="Wingdings" charset="0"/>
              <a:buNone/>
            </a:pPr>
            <a:r>
              <a:rPr lang="tr-TR" sz="2800" dirty="0">
                <a:latin typeface="Arial" charset="0"/>
                <a:cs typeface="Arial" charset="0"/>
              </a:rPr>
              <a:t>    </a:t>
            </a:r>
          </a:p>
        </p:txBody>
      </p:sp>
      <p:pic>
        <p:nvPicPr>
          <p:cNvPr id="6151" name="Picture 16" descr="Almetsan Türb"/>
          <p:cNvPicPr>
            <a:picLocks noChangeAspect="1" noChangeArrowheads="1"/>
          </p:cNvPicPr>
          <p:nvPr/>
        </p:nvPicPr>
        <p:blipFill>
          <a:blip r:embed="rId3" cstate="email">
            <a:extLst>
              <a:ext uri="{28A0092B-C50C-407E-A947-70E740481C1C}">
                <a14:useLocalDpi xmlns:a14="http://schemas.microsoft.com/office/drawing/2010/main" val="0"/>
              </a:ext>
            </a:extLst>
          </a:blip>
          <a:srcRect l="25536" r="10875" b="2412"/>
          <a:stretch>
            <a:fillRect/>
          </a:stretch>
        </p:blipFill>
        <p:spPr bwMode="auto">
          <a:xfrm>
            <a:off x="352794" y="602642"/>
            <a:ext cx="3195090" cy="367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0370" y="6080289"/>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1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633786" y="461512"/>
            <a:ext cx="5510213" cy="777518"/>
          </a:xfrm>
        </p:spPr>
        <p:txBody>
          <a:bodyPr/>
          <a:lstStyle/>
          <a:p>
            <a:r>
              <a:rPr lang="tr-TR" sz="2000" b="1" dirty="0" smtClean="0">
                <a:latin typeface="+mn-lt"/>
                <a:cs typeface="Arial" charset="0"/>
              </a:rPr>
              <a:t>PROJECT NAME: </a:t>
            </a:r>
            <a:r>
              <a:rPr lang="tr-TR" sz="2000" dirty="0">
                <a:latin typeface="+mn-lt"/>
                <a:cs typeface="Arial" charset="0"/>
              </a:rPr>
              <a:t>Prof. İlyas Yılmazer </a:t>
            </a:r>
            <a:r>
              <a:rPr lang="tr-TR" sz="2000" dirty="0" err="1" smtClean="0">
                <a:latin typeface="+mn-lt"/>
                <a:cs typeface="Arial" charset="0"/>
              </a:rPr>
              <a:t>Residence</a:t>
            </a:r>
            <a:r>
              <a:rPr lang="tr-TR" sz="2000" dirty="0">
                <a:latin typeface="+mn-lt"/>
                <a:cs typeface="Arial" charset="0"/>
              </a:rPr>
              <a:t/>
            </a:r>
            <a:br>
              <a:rPr lang="tr-TR" sz="2000" dirty="0">
                <a:latin typeface="+mn-lt"/>
                <a:cs typeface="Arial" charset="0"/>
              </a:rPr>
            </a:br>
            <a:r>
              <a:rPr lang="tr-TR" sz="2000" dirty="0">
                <a:latin typeface="+mn-lt"/>
                <a:cs typeface="Arial" charset="0"/>
              </a:rPr>
              <a:t>1,5 </a:t>
            </a:r>
            <a:r>
              <a:rPr lang="tr-TR" sz="2000" dirty="0" smtClean="0">
                <a:latin typeface="+mn-lt"/>
                <a:cs typeface="Arial" charset="0"/>
              </a:rPr>
              <a:t>kW </a:t>
            </a:r>
            <a:r>
              <a:rPr lang="tr-TR" sz="2000" dirty="0" err="1" smtClean="0">
                <a:latin typeface="+mn-lt"/>
                <a:cs typeface="Arial" charset="0"/>
              </a:rPr>
              <a:t>Wind</a:t>
            </a:r>
            <a:r>
              <a:rPr lang="tr-TR" sz="2000" dirty="0" smtClean="0">
                <a:latin typeface="+mn-lt"/>
                <a:cs typeface="Arial" charset="0"/>
              </a:rPr>
              <a:t> </a:t>
            </a:r>
            <a:r>
              <a:rPr lang="tr-TR" sz="2000" dirty="0" err="1" smtClean="0">
                <a:latin typeface="+mn-lt"/>
                <a:cs typeface="Arial" charset="0"/>
              </a:rPr>
              <a:t>Turbine</a:t>
            </a:r>
            <a:r>
              <a:rPr lang="tr-TR" sz="2000" dirty="0" smtClean="0">
                <a:latin typeface="+mn-lt"/>
                <a:cs typeface="Arial" charset="0"/>
              </a:rPr>
              <a:t> Installation</a:t>
            </a:r>
            <a:endParaRPr lang="tr-TR" sz="2000" dirty="0">
              <a:latin typeface="+mn-lt"/>
              <a:cs typeface="Arial" charset="0"/>
            </a:endParaRPr>
          </a:p>
        </p:txBody>
      </p:sp>
      <p:sp>
        <p:nvSpPr>
          <p:cNvPr id="6147" name="Rectangle 6"/>
          <p:cNvSpPr>
            <a:spLocks noGrp="1" noChangeArrowheads="1"/>
          </p:cNvSpPr>
          <p:nvPr>
            <p:ph type="body" sz="half" idx="2"/>
          </p:nvPr>
        </p:nvSpPr>
        <p:spPr>
          <a:xfrm>
            <a:off x="3863104" y="1384963"/>
            <a:ext cx="5069221" cy="4210232"/>
          </a:xfrm>
        </p:spPr>
        <p:txBody>
          <a:bodyPr>
            <a:normAutofit/>
          </a:bodyPr>
          <a:lstStyle/>
          <a:p>
            <a:r>
              <a:rPr lang="tr-TR" dirty="0" err="1" smtClean="0">
                <a:cs typeface="Arial"/>
              </a:rPr>
              <a:t>Customer</a:t>
            </a:r>
            <a:r>
              <a:rPr lang="tr-TR" dirty="0" smtClean="0">
                <a:cs typeface="Arial"/>
              </a:rPr>
              <a:t>	</a:t>
            </a:r>
            <a:r>
              <a:rPr lang="tr-TR" dirty="0">
                <a:cs typeface="Arial"/>
              </a:rPr>
              <a:t>	: İlyas Yılmazer</a:t>
            </a:r>
          </a:p>
          <a:p>
            <a:r>
              <a:rPr lang="tr-TR" dirty="0" err="1" smtClean="0">
                <a:cs typeface="Arial"/>
              </a:rPr>
              <a:t>Location</a:t>
            </a:r>
            <a:r>
              <a:rPr lang="tr-TR" dirty="0" smtClean="0">
                <a:cs typeface="Arial"/>
              </a:rPr>
              <a:t>		: </a:t>
            </a:r>
            <a:r>
              <a:rPr lang="tr-TR" dirty="0">
                <a:cs typeface="Arial"/>
              </a:rPr>
              <a:t>Ankara-Türkiye</a:t>
            </a:r>
          </a:p>
          <a:p>
            <a:pPr eaLnBrk="1" hangingPunct="1">
              <a:buFont typeface="Wingdings" charset="0"/>
              <a:buNone/>
            </a:pPr>
            <a:r>
              <a:rPr lang="tr-TR" dirty="0" smtClean="0">
                <a:cs typeface="Arial"/>
              </a:rPr>
              <a:t>Start 		: 20.05.2011</a:t>
            </a:r>
            <a:endParaRPr lang="tr-TR" dirty="0">
              <a:cs typeface="Arial"/>
            </a:endParaRPr>
          </a:p>
          <a:p>
            <a:pPr eaLnBrk="1" hangingPunct="1">
              <a:buFont typeface="Wingdings" charset="0"/>
              <a:buNone/>
            </a:pPr>
            <a:r>
              <a:rPr lang="tr-TR" dirty="0" err="1" smtClean="0">
                <a:cs typeface="Arial"/>
              </a:rPr>
              <a:t>Finish</a:t>
            </a:r>
            <a:r>
              <a:rPr lang="tr-TR" dirty="0">
                <a:cs typeface="Arial"/>
              </a:rPr>
              <a:t>	</a:t>
            </a:r>
            <a:r>
              <a:rPr lang="tr-TR" dirty="0" smtClean="0">
                <a:cs typeface="Arial"/>
              </a:rPr>
              <a:t>	: 22.05.2011</a:t>
            </a:r>
            <a:endParaRPr lang="tr-TR" dirty="0">
              <a:cs typeface="Arial"/>
            </a:endParaRPr>
          </a:p>
          <a:p>
            <a:pPr eaLnBrk="1" hangingPunct="1">
              <a:buFont typeface="Wingdings" charset="0"/>
              <a:buNone/>
            </a:pPr>
            <a:r>
              <a:rPr lang="tr-TR" dirty="0" err="1" smtClean="0">
                <a:cs typeface="Arial"/>
              </a:rPr>
              <a:t>Specifications</a:t>
            </a:r>
            <a:endParaRPr lang="tr-TR" dirty="0">
              <a:cs typeface="Arial"/>
            </a:endParaRPr>
          </a:p>
          <a:p>
            <a:pPr eaLnBrk="1" hangingPunct="1">
              <a:buFont typeface="Wingdings" charset="0"/>
              <a:buNone/>
            </a:pPr>
            <a:r>
              <a:rPr lang="tr-TR" dirty="0" err="1" smtClean="0">
                <a:cs typeface="Arial"/>
              </a:rPr>
              <a:t>Power</a:t>
            </a:r>
            <a:r>
              <a:rPr lang="tr-TR" dirty="0" smtClean="0">
                <a:cs typeface="Arial"/>
              </a:rPr>
              <a:t>                  </a:t>
            </a:r>
            <a:r>
              <a:rPr lang="tr-TR" dirty="0">
                <a:cs typeface="Arial"/>
              </a:rPr>
              <a:t>:  </a:t>
            </a:r>
            <a:r>
              <a:rPr lang="tr-TR" dirty="0" smtClean="0">
                <a:cs typeface="Arial"/>
              </a:rPr>
              <a:t>1,5 </a:t>
            </a:r>
            <a:r>
              <a:rPr lang="tr-TR" dirty="0">
                <a:cs typeface="Arial"/>
              </a:rPr>
              <a:t>kW</a:t>
            </a:r>
          </a:p>
          <a:p>
            <a:pPr eaLnBrk="1" hangingPunct="1">
              <a:buFont typeface="Wingdings" charset="0"/>
              <a:buNone/>
            </a:pPr>
            <a:r>
              <a:rPr lang="tr-TR" dirty="0" err="1" smtClean="0">
                <a:cs typeface="Arial"/>
              </a:rPr>
              <a:t>Length</a:t>
            </a:r>
            <a:r>
              <a:rPr lang="tr-TR" dirty="0" smtClean="0">
                <a:cs typeface="Arial"/>
              </a:rPr>
              <a:t> of </a:t>
            </a:r>
            <a:r>
              <a:rPr lang="tr-TR" dirty="0" err="1" smtClean="0">
                <a:cs typeface="Arial"/>
              </a:rPr>
              <a:t>tower</a:t>
            </a:r>
            <a:r>
              <a:rPr lang="tr-TR" dirty="0" smtClean="0">
                <a:cs typeface="Arial"/>
              </a:rPr>
              <a:t>  :  4 m </a:t>
            </a:r>
            <a:endParaRPr lang="tr-TR" dirty="0">
              <a:cs typeface="Arial"/>
            </a:endParaRPr>
          </a:p>
          <a:p>
            <a:pPr eaLnBrk="1" hangingPunct="1">
              <a:buFont typeface="Wingdings" charset="0"/>
              <a:buNone/>
            </a:pPr>
            <a:r>
              <a:rPr lang="tr-TR" dirty="0" err="1" smtClean="0">
                <a:cs typeface="Arial"/>
              </a:rPr>
              <a:t>İnverters</a:t>
            </a:r>
            <a:r>
              <a:rPr lang="tr-TR" dirty="0" smtClean="0">
                <a:cs typeface="Arial"/>
              </a:rPr>
              <a:t>              </a:t>
            </a:r>
            <a:r>
              <a:rPr lang="tr-TR" dirty="0">
                <a:cs typeface="Arial"/>
              </a:rPr>
              <a:t>: 1 </a:t>
            </a:r>
            <a:r>
              <a:rPr lang="tr-TR" dirty="0" smtClean="0">
                <a:cs typeface="Arial"/>
              </a:rPr>
              <a:t> </a:t>
            </a:r>
            <a:r>
              <a:rPr lang="tr-TR" dirty="0">
                <a:cs typeface="Arial"/>
              </a:rPr>
              <a:t>(On-</a:t>
            </a:r>
            <a:r>
              <a:rPr lang="tr-TR" dirty="0" err="1">
                <a:cs typeface="Arial"/>
              </a:rPr>
              <a:t>Grid</a:t>
            </a:r>
            <a:r>
              <a:rPr lang="tr-TR" dirty="0" smtClean="0">
                <a:cs typeface="Arial"/>
              </a:rPr>
              <a:t>)</a:t>
            </a:r>
            <a:endParaRPr lang="tr-TR" dirty="0">
              <a:cs typeface="Arial"/>
            </a:endParaRPr>
          </a:p>
          <a:p>
            <a:r>
              <a:rPr lang="tr-TR" dirty="0" err="1" smtClean="0">
                <a:cs typeface="Arial"/>
              </a:rPr>
              <a:t>Annual</a:t>
            </a:r>
            <a:r>
              <a:rPr lang="tr-TR" dirty="0" smtClean="0">
                <a:cs typeface="Arial"/>
              </a:rPr>
              <a:t> </a:t>
            </a:r>
            <a:r>
              <a:rPr lang="tr-TR" dirty="0" err="1" smtClean="0">
                <a:cs typeface="Arial"/>
              </a:rPr>
              <a:t>production</a:t>
            </a:r>
            <a:r>
              <a:rPr lang="tr-TR" dirty="0" smtClean="0">
                <a:cs typeface="Arial"/>
              </a:rPr>
              <a:t>: </a:t>
            </a:r>
            <a:r>
              <a:rPr lang="tr-TR" dirty="0">
                <a:cs typeface="Arial"/>
              </a:rPr>
              <a:t>2400-4850 </a:t>
            </a:r>
            <a:r>
              <a:rPr lang="tr-TR" dirty="0" err="1" smtClean="0">
                <a:cs typeface="Arial"/>
              </a:rPr>
              <a:t>kWh</a:t>
            </a:r>
            <a:r>
              <a:rPr lang="tr-TR" dirty="0" smtClean="0">
                <a:cs typeface="Arial"/>
              </a:rPr>
              <a:t> (</a:t>
            </a:r>
            <a:r>
              <a:rPr lang="tr-TR" dirty="0">
                <a:cs typeface="Arial"/>
              </a:rPr>
              <a:t>5-7 m/</a:t>
            </a:r>
            <a:r>
              <a:rPr lang="tr-TR" dirty="0" smtClean="0">
                <a:cs typeface="Arial"/>
              </a:rPr>
              <a:t>s)</a:t>
            </a:r>
            <a:endParaRPr lang="tr-TR" dirty="0">
              <a:cs typeface="Arial"/>
            </a:endParaRPr>
          </a:p>
          <a:p>
            <a:pPr eaLnBrk="1" hangingPunct="1">
              <a:buFont typeface="Wingdings" charset="0"/>
              <a:buNone/>
            </a:pPr>
            <a:r>
              <a:rPr lang="tr-TR" sz="1400" dirty="0">
                <a:cs typeface="Arial" charset="0"/>
              </a:rPr>
              <a:t>                           </a:t>
            </a:r>
          </a:p>
          <a:p>
            <a:pPr eaLnBrk="1" hangingPunct="1">
              <a:buFont typeface="Wingdings" charset="0"/>
              <a:buNone/>
            </a:pPr>
            <a:r>
              <a:rPr lang="tr-TR" sz="2800" dirty="0">
                <a:cs typeface="Arial" charset="0"/>
              </a:rPr>
              <a:t>    </a:t>
            </a:r>
          </a:p>
        </p:txBody>
      </p:sp>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31" descr="İlyas Hoca-078"/>
          <p:cNvPicPr>
            <a:picLocks noChangeAspect="1" noChangeArrowheads="1"/>
          </p:cNvPicPr>
          <p:nvPr/>
        </p:nvPicPr>
        <p:blipFill>
          <a:blip r:embed="rId3" cstate="email">
            <a:extLst>
              <a:ext uri="{28A0092B-C50C-407E-A947-70E740481C1C}">
                <a14:useLocalDpi xmlns:a14="http://schemas.microsoft.com/office/drawing/2010/main" val="0"/>
              </a:ext>
            </a:extLst>
          </a:blip>
          <a:srcRect l="32487" b="-2344"/>
          <a:stretch>
            <a:fillRect/>
          </a:stretch>
        </p:blipFill>
        <p:spPr bwMode="auto">
          <a:xfrm>
            <a:off x="206728" y="577160"/>
            <a:ext cx="3427060" cy="389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0370" y="6056860"/>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54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633786" y="461512"/>
            <a:ext cx="5510213" cy="777518"/>
          </a:xfrm>
        </p:spPr>
        <p:txBody>
          <a:bodyPr/>
          <a:lstStyle/>
          <a:p>
            <a:r>
              <a:rPr lang="tr-TR" sz="2200" b="1" dirty="0" smtClean="0">
                <a:latin typeface="+mn-lt"/>
                <a:cs typeface="Arial" charset="0"/>
              </a:rPr>
              <a:t>PROJECT NAME:  </a:t>
            </a:r>
            <a:r>
              <a:rPr lang="tr-TR" sz="2200" dirty="0" smtClean="0">
                <a:latin typeface="+mn-lt"/>
                <a:cs typeface="Arial" charset="0"/>
              </a:rPr>
              <a:t>METU </a:t>
            </a:r>
            <a:r>
              <a:rPr lang="tr-TR" sz="2200" dirty="0" err="1" smtClean="0">
                <a:latin typeface="+mn-lt"/>
                <a:cs typeface="Arial" charset="0"/>
              </a:rPr>
              <a:t>Ayaslı</a:t>
            </a:r>
            <a:r>
              <a:rPr lang="tr-TR" sz="2200" dirty="0" smtClean="0">
                <a:latin typeface="+mn-lt"/>
                <a:cs typeface="Arial" charset="0"/>
              </a:rPr>
              <a:t> </a:t>
            </a:r>
            <a:r>
              <a:rPr lang="tr-TR" sz="2200" dirty="0" err="1" smtClean="0">
                <a:latin typeface="+mn-lt"/>
                <a:cs typeface="Arial" charset="0"/>
              </a:rPr>
              <a:t>research</a:t>
            </a:r>
            <a:r>
              <a:rPr lang="tr-TR" sz="2200" dirty="0" smtClean="0">
                <a:latin typeface="+mn-lt"/>
                <a:cs typeface="Arial" charset="0"/>
              </a:rPr>
              <a:t> </a:t>
            </a:r>
            <a:r>
              <a:rPr lang="tr-TR" sz="2200" dirty="0" err="1" smtClean="0">
                <a:latin typeface="+mn-lt"/>
                <a:cs typeface="Arial" charset="0"/>
              </a:rPr>
              <a:t>Department</a:t>
            </a:r>
            <a:r>
              <a:rPr lang="tr-TR" sz="2200" dirty="0" smtClean="0">
                <a:latin typeface="+mn-lt"/>
                <a:cs typeface="Arial" charset="0"/>
              </a:rPr>
              <a:t>  </a:t>
            </a:r>
            <a:r>
              <a:rPr lang="tr-TR" sz="2200" dirty="0" err="1" smtClean="0">
                <a:latin typeface="+mn-lt"/>
                <a:cs typeface="Arial" charset="0"/>
              </a:rPr>
              <a:t>Roof-integrated</a:t>
            </a:r>
            <a:r>
              <a:rPr lang="tr-TR" sz="2200" dirty="0" smtClean="0">
                <a:latin typeface="+mn-lt"/>
                <a:cs typeface="Arial" charset="0"/>
              </a:rPr>
              <a:t> PV </a:t>
            </a:r>
            <a:r>
              <a:rPr lang="tr-TR" sz="2200" dirty="0" err="1" smtClean="0">
                <a:latin typeface="+mn-lt"/>
                <a:cs typeface="Arial" charset="0"/>
              </a:rPr>
              <a:t>System</a:t>
            </a:r>
            <a:endParaRPr lang="tr-TR" sz="2200" dirty="0">
              <a:latin typeface="+mn-lt"/>
              <a:cs typeface="Arial" charset="0"/>
            </a:endParaRPr>
          </a:p>
        </p:txBody>
      </p:sp>
      <p:sp>
        <p:nvSpPr>
          <p:cNvPr id="6147" name="Rectangle 6"/>
          <p:cNvSpPr>
            <a:spLocks noGrp="1" noChangeArrowheads="1"/>
          </p:cNvSpPr>
          <p:nvPr>
            <p:ph type="body" sz="half" idx="2"/>
          </p:nvPr>
        </p:nvSpPr>
        <p:spPr>
          <a:xfrm>
            <a:off x="3526679" y="1384963"/>
            <a:ext cx="5898466" cy="3495577"/>
          </a:xfrm>
        </p:spPr>
        <p:txBody>
          <a:bodyPr>
            <a:normAutofit fontScale="92500" lnSpcReduction="10000"/>
          </a:bodyPr>
          <a:lstStyle/>
          <a:p>
            <a:r>
              <a:rPr lang="tr-TR" dirty="0" err="1" smtClean="0">
                <a:cs typeface="Arial"/>
              </a:rPr>
              <a:t>Customer</a:t>
            </a:r>
            <a:r>
              <a:rPr lang="tr-TR" dirty="0">
                <a:cs typeface="Arial"/>
              </a:rPr>
              <a:t>	: </a:t>
            </a:r>
            <a:r>
              <a:rPr lang="tr-TR" dirty="0" smtClean="0">
                <a:cs typeface="Arial"/>
              </a:rPr>
              <a:t>METU </a:t>
            </a:r>
            <a:r>
              <a:rPr lang="tr-TR" dirty="0" err="1" smtClean="0">
                <a:cs typeface="Arial"/>
              </a:rPr>
              <a:t>Electrical</a:t>
            </a:r>
            <a:r>
              <a:rPr lang="tr-TR" dirty="0" smtClean="0">
                <a:cs typeface="Arial"/>
              </a:rPr>
              <a:t> </a:t>
            </a:r>
            <a:r>
              <a:rPr lang="tr-TR" dirty="0" err="1" smtClean="0">
                <a:cs typeface="Arial"/>
              </a:rPr>
              <a:t>and</a:t>
            </a:r>
            <a:r>
              <a:rPr lang="tr-TR" dirty="0" smtClean="0">
                <a:cs typeface="Arial"/>
              </a:rPr>
              <a:t> </a:t>
            </a:r>
            <a:r>
              <a:rPr lang="tr-TR" dirty="0" err="1" smtClean="0">
                <a:cs typeface="Arial"/>
              </a:rPr>
              <a:t>Electronics</a:t>
            </a:r>
            <a:r>
              <a:rPr lang="tr-TR" dirty="0" smtClean="0">
                <a:cs typeface="Arial"/>
              </a:rPr>
              <a:t> </a:t>
            </a:r>
            <a:r>
              <a:rPr lang="tr-TR" dirty="0" err="1" smtClean="0">
                <a:cs typeface="Arial"/>
              </a:rPr>
              <a:t>Department</a:t>
            </a:r>
            <a:endParaRPr lang="tr-TR" dirty="0" smtClean="0">
              <a:cs typeface="Arial"/>
            </a:endParaRPr>
          </a:p>
          <a:p>
            <a:r>
              <a:rPr lang="tr-TR" dirty="0" err="1" smtClean="0">
                <a:cs typeface="Arial"/>
              </a:rPr>
              <a:t>Location</a:t>
            </a:r>
            <a:r>
              <a:rPr lang="tr-TR" dirty="0" smtClean="0">
                <a:cs typeface="Arial"/>
              </a:rPr>
              <a:t>		: Ankara-Türkiye</a:t>
            </a:r>
          </a:p>
          <a:p>
            <a:pPr eaLnBrk="1" hangingPunct="1">
              <a:buFont typeface="Wingdings" charset="0"/>
              <a:buNone/>
            </a:pPr>
            <a:r>
              <a:rPr lang="tr-TR" dirty="0" smtClean="0">
                <a:cs typeface="Arial"/>
              </a:rPr>
              <a:t>Start 		: 01.10.2011</a:t>
            </a:r>
            <a:endParaRPr lang="tr-TR" dirty="0">
              <a:cs typeface="Arial"/>
            </a:endParaRPr>
          </a:p>
          <a:p>
            <a:pPr eaLnBrk="1" hangingPunct="1">
              <a:buFont typeface="Wingdings" charset="0"/>
              <a:buNone/>
            </a:pPr>
            <a:r>
              <a:rPr lang="tr-TR" dirty="0" err="1" smtClean="0">
                <a:cs typeface="Arial"/>
              </a:rPr>
              <a:t>Finish</a:t>
            </a:r>
            <a:r>
              <a:rPr lang="tr-TR" dirty="0">
                <a:cs typeface="Arial"/>
              </a:rPr>
              <a:t>	</a:t>
            </a:r>
            <a:r>
              <a:rPr lang="tr-TR" dirty="0" smtClean="0">
                <a:cs typeface="Arial"/>
              </a:rPr>
              <a:t>	:31.12.2011</a:t>
            </a:r>
            <a:endParaRPr lang="tr-TR" dirty="0">
              <a:cs typeface="Arial"/>
            </a:endParaRPr>
          </a:p>
          <a:p>
            <a:pPr eaLnBrk="1" hangingPunct="1">
              <a:buFont typeface="Wingdings" charset="0"/>
              <a:buNone/>
            </a:pPr>
            <a:r>
              <a:rPr lang="tr-TR" dirty="0" err="1" smtClean="0">
                <a:cs typeface="Arial"/>
              </a:rPr>
              <a:t>Specifications</a:t>
            </a:r>
            <a:endParaRPr lang="tr-TR" dirty="0">
              <a:cs typeface="Arial"/>
            </a:endParaRPr>
          </a:p>
          <a:p>
            <a:pPr eaLnBrk="1" hangingPunct="1">
              <a:buFont typeface="Wingdings" charset="0"/>
              <a:buNone/>
            </a:pPr>
            <a:r>
              <a:rPr lang="tr-TR" dirty="0" err="1" smtClean="0">
                <a:cs typeface="Arial"/>
              </a:rPr>
              <a:t>Power</a:t>
            </a:r>
            <a:r>
              <a:rPr lang="tr-TR" dirty="0" smtClean="0">
                <a:cs typeface="Arial"/>
              </a:rPr>
              <a:t>		:  51,40 </a:t>
            </a:r>
            <a:r>
              <a:rPr lang="tr-TR" dirty="0" err="1" smtClean="0">
                <a:cs typeface="Arial"/>
              </a:rPr>
              <a:t>kWp</a:t>
            </a:r>
            <a:endParaRPr lang="tr-TR" dirty="0">
              <a:cs typeface="Arial"/>
            </a:endParaRPr>
          </a:p>
          <a:p>
            <a:pPr eaLnBrk="1" hangingPunct="1">
              <a:buFont typeface="Wingdings" charset="0"/>
              <a:buNone/>
            </a:pPr>
            <a:r>
              <a:rPr lang="tr-TR" dirty="0" err="1" smtClean="0">
                <a:cs typeface="Arial"/>
              </a:rPr>
              <a:t>Area</a:t>
            </a:r>
            <a:r>
              <a:rPr lang="tr-TR" dirty="0" smtClean="0">
                <a:cs typeface="Arial"/>
              </a:rPr>
              <a:t>		:  712 m2 </a:t>
            </a:r>
            <a:r>
              <a:rPr lang="tr-TR" dirty="0" err="1" smtClean="0">
                <a:cs typeface="Arial"/>
              </a:rPr>
              <a:t>membrane</a:t>
            </a:r>
            <a:r>
              <a:rPr lang="tr-TR" dirty="0" smtClean="0">
                <a:cs typeface="Arial"/>
              </a:rPr>
              <a:t> + 40 m2 </a:t>
            </a:r>
            <a:r>
              <a:rPr lang="tr-TR" dirty="0" err="1" smtClean="0">
                <a:cs typeface="Arial"/>
              </a:rPr>
              <a:t>window</a:t>
            </a:r>
            <a:endParaRPr lang="tr-TR" dirty="0">
              <a:cs typeface="Arial"/>
            </a:endParaRPr>
          </a:p>
          <a:p>
            <a:pPr eaLnBrk="1" hangingPunct="1">
              <a:buFont typeface="Wingdings" charset="0"/>
              <a:buNone/>
            </a:pPr>
            <a:r>
              <a:rPr lang="tr-TR" dirty="0" err="1">
                <a:cs typeface="Arial"/>
              </a:rPr>
              <a:t>I</a:t>
            </a:r>
            <a:r>
              <a:rPr lang="tr-TR" dirty="0" err="1" smtClean="0">
                <a:cs typeface="Arial"/>
              </a:rPr>
              <a:t>nverters</a:t>
            </a:r>
            <a:r>
              <a:rPr lang="tr-TR" dirty="0" smtClean="0">
                <a:cs typeface="Arial"/>
              </a:rPr>
              <a:t>		: 10  </a:t>
            </a:r>
            <a:r>
              <a:rPr lang="tr-TR" dirty="0">
                <a:cs typeface="Arial"/>
              </a:rPr>
              <a:t>(On-</a:t>
            </a:r>
            <a:r>
              <a:rPr lang="tr-TR" dirty="0" err="1">
                <a:cs typeface="Arial"/>
              </a:rPr>
              <a:t>Grid</a:t>
            </a:r>
            <a:r>
              <a:rPr lang="tr-TR" dirty="0" smtClean="0">
                <a:cs typeface="Arial"/>
              </a:rPr>
              <a:t>) </a:t>
            </a:r>
          </a:p>
          <a:p>
            <a:pPr eaLnBrk="1" hangingPunct="1">
              <a:buFont typeface="Wingdings" charset="0"/>
              <a:buNone/>
            </a:pPr>
            <a:r>
              <a:rPr lang="tr-TR" dirty="0" smtClean="0">
                <a:cs typeface="Arial"/>
              </a:rPr>
              <a:t>9x3 </a:t>
            </a:r>
            <a:r>
              <a:rPr lang="tr-TR" dirty="0" err="1" smtClean="0">
                <a:cs typeface="Arial"/>
              </a:rPr>
              <a:t>Phase</a:t>
            </a:r>
            <a:r>
              <a:rPr lang="tr-TR" dirty="0" smtClean="0">
                <a:cs typeface="Arial"/>
              </a:rPr>
              <a:t> + 1x </a:t>
            </a:r>
            <a:r>
              <a:rPr lang="tr-TR" dirty="0" err="1">
                <a:cs typeface="Arial"/>
              </a:rPr>
              <a:t>S</a:t>
            </a:r>
            <a:r>
              <a:rPr lang="tr-TR" dirty="0" err="1" smtClean="0">
                <a:cs typeface="Arial"/>
              </a:rPr>
              <a:t>ingle</a:t>
            </a:r>
            <a:r>
              <a:rPr lang="tr-TR" dirty="0" smtClean="0">
                <a:cs typeface="Arial"/>
              </a:rPr>
              <a:t> </a:t>
            </a:r>
            <a:r>
              <a:rPr lang="tr-TR" dirty="0" err="1">
                <a:cs typeface="Arial"/>
              </a:rPr>
              <a:t>P</a:t>
            </a:r>
            <a:r>
              <a:rPr lang="tr-TR" dirty="0" err="1" smtClean="0">
                <a:cs typeface="Arial"/>
              </a:rPr>
              <a:t>hase</a:t>
            </a:r>
            <a:endParaRPr lang="tr-TR" dirty="0">
              <a:cs typeface="Arial"/>
            </a:endParaRPr>
          </a:p>
          <a:p>
            <a:r>
              <a:rPr lang="tr-TR" dirty="0" smtClean="0">
                <a:cs typeface="Arial"/>
              </a:rPr>
              <a:t>*</a:t>
            </a:r>
            <a:r>
              <a:rPr lang="tr-TR" dirty="0" err="1" smtClean="0">
                <a:cs typeface="Arial"/>
              </a:rPr>
              <a:t>Thin</a:t>
            </a:r>
            <a:r>
              <a:rPr lang="tr-TR" dirty="0" smtClean="0">
                <a:cs typeface="Arial"/>
              </a:rPr>
              <a:t>-film </a:t>
            </a:r>
            <a:r>
              <a:rPr lang="tr-TR" dirty="0" err="1" smtClean="0">
                <a:cs typeface="Arial"/>
              </a:rPr>
              <a:t>Membrane</a:t>
            </a:r>
            <a:r>
              <a:rPr lang="tr-TR" dirty="0" smtClean="0">
                <a:cs typeface="Arial"/>
              </a:rPr>
              <a:t> </a:t>
            </a:r>
            <a:r>
              <a:rPr lang="tr-TR" dirty="0" err="1" smtClean="0">
                <a:cs typeface="Arial"/>
              </a:rPr>
              <a:t>with</a:t>
            </a:r>
            <a:r>
              <a:rPr lang="tr-TR" dirty="0" smtClean="0">
                <a:cs typeface="Arial"/>
              </a:rPr>
              <a:t> TPO </a:t>
            </a:r>
            <a:r>
              <a:rPr lang="tr-TR" dirty="0" err="1" smtClean="0">
                <a:cs typeface="Arial"/>
              </a:rPr>
              <a:t>roofing</a:t>
            </a:r>
            <a:r>
              <a:rPr lang="tr-TR" dirty="0" smtClean="0">
                <a:cs typeface="Arial"/>
              </a:rPr>
              <a:t> </a:t>
            </a:r>
            <a:r>
              <a:rPr lang="tr-TR" dirty="0" err="1" smtClean="0">
                <a:cs typeface="Arial"/>
              </a:rPr>
              <a:t>system</a:t>
            </a:r>
            <a:endParaRPr lang="tr-TR" sz="1400" dirty="0">
              <a:cs typeface="Arial" charset="0"/>
            </a:endParaRPr>
          </a:p>
          <a:p>
            <a:r>
              <a:rPr lang="tr-TR" dirty="0" smtClean="0">
                <a:cs typeface="Arial" charset="0"/>
              </a:rPr>
              <a:t>*</a:t>
            </a:r>
            <a:r>
              <a:rPr lang="tr-TR" dirty="0" err="1" smtClean="0">
                <a:cs typeface="Arial" charset="0"/>
              </a:rPr>
              <a:t>Translucent</a:t>
            </a:r>
            <a:r>
              <a:rPr lang="tr-TR" dirty="0" smtClean="0">
                <a:cs typeface="Arial" charset="0"/>
              </a:rPr>
              <a:t> </a:t>
            </a:r>
            <a:r>
              <a:rPr lang="tr-TR" dirty="0" err="1" smtClean="0">
                <a:cs typeface="Arial" charset="0"/>
              </a:rPr>
              <a:t>membranes</a:t>
            </a:r>
            <a:r>
              <a:rPr lang="tr-TR" dirty="0" smtClean="0">
                <a:cs typeface="Arial" charset="0"/>
              </a:rPr>
              <a:t> </a:t>
            </a:r>
            <a:r>
              <a:rPr lang="tr-TR" dirty="0" err="1" smtClean="0">
                <a:cs typeface="Arial" charset="0"/>
              </a:rPr>
              <a:t>are</a:t>
            </a:r>
            <a:r>
              <a:rPr lang="tr-TR" dirty="0" smtClean="0">
                <a:cs typeface="Arial" charset="0"/>
              </a:rPr>
              <a:t> </a:t>
            </a:r>
            <a:r>
              <a:rPr lang="tr-TR" dirty="0" err="1" smtClean="0">
                <a:cs typeface="Arial" charset="0"/>
              </a:rPr>
              <a:t>used</a:t>
            </a:r>
            <a:r>
              <a:rPr lang="tr-TR" dirty="0" smtClean="0">
                <a:cs typeface="Arial" charset="0"/>
              </a:rPr>
              <a:t> </a:t>
            </a:r>
            <a:r>
              <a:rPr lang="tr-TR" dirty="0" err="1" smtClean="0">
                <a:cs typeface="Arial" charset="0"/>
              </a:rPr>
              <a:t>for</a:t>
            </a:r>
            <a:r>
              <a:rPr lang="tr-TR" dirty="0" smtClean="0">
                <a:cs typeface="Arial" charset="0"/>
              </a:rPr>
              <a:t> </a:t>
            </a:r>
            <a:r>
              <a:rPr lang="tr-TR" dirty="0" err="1" smtClean="0">
                <a:cs typeface="Arial" charset="0"/>
              </a:rPr>
              <a:t>rooflight</a:t>
            </a:r>
            <a:endParaRPr lang="tr-TR" dirty="0">
              <a:cs typeface="Arial" charset="0"/>
            </a:endParaRPr>
          </a:p>
        </p:txBody>
      </p:sp>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18" descr="DSC040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133" y="461513"/>
            <a:ext cx="3246507" cy="36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20370" y="6056860"/>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97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633786" y="461512"/>
            <a:ext cx="5510213" cy="777518"/>
          </a:xfrm>
        </p:spPr>
        <p:txBody>
          <a:bodyPr/>
          <a:lstStyle/>
          <a:p>
            <a:r>
              <a:rPr lang="tr-TR" sz="2200" b="1" dirty="0" smtClean="0">
                <a:latin typeface="+mn-lt"/>
                <a:cs typeface="Arial" charset="0"/>
              </a:rPr>
              <a:t>PROJECT NAME:  </a:t>
            </a:r>
            <a:r>
              <a:rPr lang="tr-TR" sz="2200" dirty="0" smtClean="0">
                <a:latin typeface="+mn-lt"/>
                <a:cs typeface="Arial" charset="0"/>
              </a:rPr>
              <a:t>Bakırköy </a:t>
            </a:r>
            <a:r>
              <a:rPr lang="tr-TR" sz="2200" dirty="0" err="1" smtClean="0">
                <a:latin typeface="+mn-lt"/>
                <a:cs typeface="Arial" charset="0"/>
              </a:rPr>
              <a:t>Municipality</a:t>
            </a:r>
            <a:r>
              <a:rPr lang="tr-TR" sz="2200" dirty="0" smtClean="0">
                <a:latin typeface="+mn-lt"/>
                <a:cs typeface="Arial" charset="0"/>
              </a:rPr>
              <a:t> </a:t>
            </a:r>
            <a:r>
              <a:rPr lang="en-US" sz="2200" dirty="0" smtClean="0">
                <a:latin typeface="+mn-lt"/>
                <a:cs typeface="Arial" charset="0"/>
              </a:rPr>
              <a:t>–</a:t>
            </a:r>
            <a:r>
              <a:rPr lang="tr-TR" sz="2200" dirty="0" smtClean="0">
                <a:latin typeface="+mn-lt"/>
                <a:cs typeface="Arial" charset="0"/>
              </a:rPr>
              <a:t> Solar </a:t>
            </a:r>
            <a:r>
              <a:rPr lang="tr-TR" sz="2200" dirty="0" err="1" smtClean="0">
                <a:latin typeface="+mn-lt"/>
                <a:cs typeface="Arial" charset="0"/>
              </a:rPr>
              <a:t>street</a:t>
            </a:r>
            <a:r>
              <a:rPr lang="tr-TR" sz="2200" dirty="0" smtClean="0">
                <a:latin typeface="+mn-lt"/>
                <a:cs typeface="Arial" charset="0"/>
              </a:rPr>
              <a:t> </a:t>
            </a:r>
            <a:r>
              <a:rPr lang="tr-TR" sz="2200" dirty="0" err="1" smtClean="0">
                <a:latin typeface="+mn-lt"/>
                <a:cs typeface="Arial" charset="0"/>
              </a:rPr>
              <a:t>light</a:t>
            </a:r>
            <a:r>
              <a:rPr lang="tr-TR" sz="2200" dirty="0">
                <a:latin typeface="+mn-lt"/>
                <a:cs typeface="Arial" charset="0"/>
              </a:rPr>
              <a:t> </a:t>
            </a:r>
          </a:p>
        </p:txBody>
      </p:sp>
      <p:sp>
        <p:nvSpPr>
          <p:cNvPr id="6147" name="Rectangle 6"/>
          <p:cNvSpPr>
            <a:spLocks noGrp="1" noChangeArrowheads="1"/>
          </p:cNvSpPr>
          <p:nvPr>
            <p:ph type="body" sz="half" idx="2"/>
          </p:nvPr>
        </p:nvSpPr>
        <p:spPr>
          <a:xfrm>
            <a:off x="3526679" y="1384963"/>
            <a:ext cx="5898466" cy="3495577"/>
          </a:xfrm>
        </p:spPr>
        <p:txBody>
          <a:bodyPr>
            <a:normAutofit/>
          </a:bodyPr>
          <a:lstStyle/>
          <a:p>
            <a:r>
              <a:rPr lang="tr-TR" dirty="0" err="1" smtClean="0">
                <a:cs typeface="Arial"/>
              </a:rPr>
              <a:t>Customer</a:t>
            </a:r>
            <a:r>
              <a:rPr lang="tr-TR" dirty="0">
                <a:cs typeface="Arial"/>
              </a:rPr>
              <a:t>	</a:t>
            </a:r>
            <a:r>
              <a:rPr lang="tr-TR" dirty="0" smtClean="0">
                <a:cs typeface="Arial"/>
              </a:rPr>
              <a:t>: Bakırköy </a:t>
            </a:r>
            <a:r>
              <a:rPr lang="tr-TR" dirty="0" err="1" smtClean="0">
                <a:cs typeface="Arial"/>
              </a:rPr>
              <a:t>Municipality</a:t>
            </a:r>
            <a:endParaRPr lang="tr-TR" dirty="0" smtClean="0">
              <a:cs typeface="Arial"/>
            </a:endParaRPr>
          </a:p>
          <a:p>
            <a:r>
              <a:rPr lang="tr-TR" dirty="0" err="1" smtClean="0">
                <a:cs typeface="Arial"/>
              </a:rPr>
              <a:t>Location</a:t>
            </a:r>
            <a:r>
              <a:rPr lang="tr-TR" dirty="0" smtClean="0">
                <a:cs typeface="Arial"/>
              </a:rPr>
              <a:t>		: </a:t>
            </a:r>
            <a:r>
              <a:rPr lang="tr-TR" dirty="0" err="1" smtClean="0">
                <a:cs typeface="Arial"/>
              </a:rPr>
              <a:t>Istanbul</a:t>
            </a:r>
            <a:r>
              <a:rPr lang="tr-TR" dirty="0" smtClean="0">
                <a:cs typeface="Arial"/>
              </a:rPr>
              <a:t>-Türkiye</a:t>
            </a:r>
          </a:p>
          <a:p>
            <a:pPr eaLnBrk="1" hangingPunct="1">
              <a:buFont typeface="Wingdings" charset="0"/>
              <a:buNone/>
            </a:pPr>
            <a:r>
              <a:rPr lang="tr-TR" dirty="0" smtClean="0">
                <a:cs typeface="Arial"/>
              </a:rPr>
              <a:t>Start 		: 12.09.2012</a:t>
            </a:r>
            <a:endParaRPr lang="tr-TR" dirty="0">
              <a:cs typeface="Arial"/>
            </a:endParaRPr>
          </a:p>
          <a:p>
            <a:pPr eaLnBrk="1" hangingPunct="1">
              <a:buFont typeface="Wingdings" charset="0"/>
              <a:buNone/>
            </a:pPr>
            <a:r>
              <a:rPr lang="tr-TR" dirty="0" err="1" smtClean="0">
                <a:cs typeface="Arial"/>
              </a:rPr>
              <a:t>Finish</a:t>
            </a:r>
            <a:r>
              <a:rPr lang="tr-TR" dirty="0">
                <a:cs typeface="Arial"/>
              </a:rPr>
              <a:t>	</a:t>
            </a:r>
            <a:r>
              <a:rPr lang="tr-TR" dirty="0" smtClean="0">
                <a:cs typeface="Arial"/>
              </a:rPr>
              <a:t>	: 12.09.2012 </a:t>
            </a:r>
          </a:p>
          <a:p>
            <a:pPr eaLnBrk="1" hangingPunct="1">
              <a:buFont typeface="Wingdings" charset="0"/>
              <a:buNone/>
            </a:pPr>
            <a:r>
              <a:rPr lang="tr-TR" dirty="0" err="1" smtClean="0">
                <a:cs typeface="Arial"/>
              </a:rPr>
              <a:t>Specifications</a:t>
            </a:r>
            <a:endParaRPr lang="tr-TR" dirty="0">
              <a:cs typeface="Arial"/>
            </a:endParaRPr>
          </a:p>
          <a:p>
            <a:r>
              <a:rPr lang="tr-TR" dirty="0" smtClean="0">
                <a:cs typeface="Arial" charset="0"/>
              </a:rPr>
              <a:t>*</a:t>
            </a:r>
            <a:r>
              <a:rPr lang="tr-TR" dirty="0" err="1" smtClean="0">
                <a:cs typeface="Arial" charset="0"/>
              </a:rPr>
              <a:t>Off</a:t>
            </a:r>
            <a:r>
              <a:rPr lang="tr-TR" dirty="0" err="1">
                <a:cs typeface="Arial" charset="0"/>
              </a:rPr>
              <a:t>-</a:t>
            </a:r>
            <a:r>
              <a:rPr lang="tr-TR" dirty="0" err="1" smtClean="0">
                <a:cs typeface="Arial" charset="0"/>
              </a:rPr>
              <a:t>Grid</a:t>
            </a:r>
            <a:r>
              <a:rPr lang="tr-TR" dirty="0" smtClean="0">
                <a:cs typeface="Arial" charset="0"/>
              </a:rPr>
              <a:t> </a:t>
            </a:r>
            <a:r>
              <a:rPr lang="en-US" dirty="0" smtClean="0">
                <a:cs typeface="Arial" charset="0"/>
              </a:rPr>
              <a:t>–</a:t>
            </a:r>
            <a:r>
              <a:rPr lang="tr-TR" dirty="0" smtClean="0">
                <a:cs typeface="Arial" charset="0"/>
              </a:rPr>
              <a:t> Solar </a:t>
            </a:r>
            <a:r>
              <a:rPr lang="tr-TR" dirty="0" err="1" smtClean="0">
                <a:cs typeface="Arial" charset="0"/>
              </a:rPr>
              <a:t>Led</a:t>
            </a:r>
            <a:r>
              <a:rPr lang="tr-TR" dirty="0" smtClean="0">
                <a:cs typeface="Arial" charset="0"/>
              </a:rPr>
              <a:t> Street </a:t>
            </a:r>
            <a:r>
              <a:rPr lang="tr-TR" dirty="0" err="1" smtClean="0">
                <a:cs typeface="Arial" charset="0"/>
              </a:rPr>
              <a:t>Light</a:t>
            </a:r>
            <a:endParaRPr lang="tr-TR" dirty="0">
              <a:cs typeface="Arial" charset="0"/>
            </a:endParaRPr>
          </a:p>
          <a:p>
            <a:r>
              <a:rPr lang="tr-TR" dirty="0" smtClean="0">
                <a:cs typeface="Arial" charset="0"/>
              </a:rPr>
              <a:t> (</a:t>
            </a:r>
            <a:r>
              <a:rPr lang="tr-TR" dirty="0" err="1" smtClean="0">
                <a:cs typeface="Arial" charset="0"/>
              </a:rPr>
              <a:t>Experimental</a:t>
            </a:r>
            <a:r>
              <a:rPr lang="tr-TR" dirty="0" smtClean="0">
                <a:cs typeface="Arial" charset="0"/>
              </a:rPr>
              <a:t> </a:t>
            </a:r>
            <a:r>
              <a:rPr lang="tr-TR" dirty="0" err="1" smtClean="0">
                <a:cs typeface="Arial" charset="0"/>
              </a:rPr>
              <a:t>application</a:t>
            </a:r>
            <a:r>
              <a:rPr lang="tr-TR" dirty="0" smtClean="0">
                <a:cs typeface="Arial" charset="0"/>
              </a:rPr>
              <a:t>)</a:t>
            </a:r>
            <a:endParaRPr lang="tr-TR" dirty="0">
              <a:cs typeface="Arial" charset="0"/>
            </a:endParaRPr>
          </a:p>
        </p:txBody>
      </p:sp>
      <p:sp>
        <p:nvSpPr>
          <p:cNvPr id="3" name="Rectangle 2"/>
          <p:cNvSpPr/>
          <p:nvPr/>
        </p:nvSpPr>
        <p:spPr>
          <a:xfrm>
            <a:off x="3265164" y="5133530"/>
            <a:ext cx="5667161" cy="923330"/>
          </a:xfrm>
          <a:prstGeom prst="rect">
            <a:avLst/>
          </a:prstGeom>
          <a:noFill/>
        </p:spPr>
        <p:txBody>
          <a:bodyPr wrap="non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Reference </a:t>
            </a:r>
            <a:r>
              <a:rPr lang="tr-TR"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Projects</a:t>
            </a: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3"/>
          <p:cNvPicPr>
            <a:picLocks noChangeAspect="1"/>
          </p:cNvPicPr>
          <p:nvPr/>
        </p:nvPicPr>
        <p:blipFill rotWithShape="1">
          <a:blip r:embed="rId3" cstate="email">
            <a:extLst>
              <a:ext uri="{28A0092B-C50C-407E-A947-70E740481C1C}">
                <a14:useLocalDpi xmlns:a14="http://schemas.microsoft.com/office/drawing/2010/main" val="0"/>
              </a:ext>
            </a:extLst>
          </a:blip>
          <a:srcRect r="13466" b="23483"/>
          <a:stretch/>
        </p:blipFill>
        <p:spPr bwMode="auto">
          <a:xfrm>
            <a:off x="492848" y="425169"/>
            <a:ext cx="2662022" cy="445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EuroEnta\Dökümanlar Brosür Dosyalar vb\Dosyalar-Vorlagen\Amblem\EuroEnta_logo_eng.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8414" y="6056860"/>
            <a:ext cx="2111955" cy="5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2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FF8F17"/>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0</TotalTime>
  <Words>342</Words>
  <Application>Microsoft Office PowerPoint</Application>
  <PresentationFormat>Bildschirmpräsentation (4:3)</PresentationFormat>
  <Paragraphs>135</Paragraphs>
  <Slides>16</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ＭＳ Ｐゴシック</vt:lpstr>
      <vt:lpstr>Arial</vt:lpstr>
      <vt:lpstr>Calibri</vt:lpstr>
      <vt:lpstr>Franklin Gothic Book</vt:lpstr>
      <vt:lpstr>Franklin Gothic Medium</vt:lpstr>
      <vt:lpstr>Tunga</vt:lpstr>
      <vt:lpstr>Wingdings</vt:lpstr>
      <vt:lpstr>Angles</vt:lpstr>
      <vt:lpstr>PowerPoint-Präsentation</vt:lpstr>
      <vt:lpstr>PowerPoint-Präsentation</vt:lpstr>
      <vt:lpstr>PowerPoint-Präsentation</vt:lpstr>
      <vt:lpstr>PowerPoint-Präsentation</vt:lpstr>
      <vt:lpstr>PowerPoint-Präsentation</vt:lpstr>
      <vt:lpstr>PROJECT NAME: ALMETSAN PLANT 3,5 kW Wind Turbine Installation</vt:lpstr>
      <vt:lpstr>PROJECT NAME: Prof. İlyas Yılmazer Residence 1,5 kW Wind Turbine Installation</vt:lpstr>
      <vt:lpstr>PROJECT NAME:  METU Ayaslı research Department  Roof-integrated PV System</vt:lpstr>
      <vt:lpstr>PROJECT NAME:  Bakırköy Municipality – Solar street light </vt:lpstr>
      <vt:lpstr>PROJECT NAME:  ERTEK Elektric  Lefkoşa(Nicosia) main office PV system Installation</vt:lpstr>
      <vt:lpstr>PROJECT NAME:  Eyüp Municipality – Green Building Solar and Wind System</vt:lpstr>
      <vt:lpstr>PowerPoint-Präsentation</vt:lpstr>
      <vt:lpstr>PowerPoint-Präsentation</vt:lpstr>
      <vt:lpstr>PowerPoint-Präsentation</vt:lpstr>
      <vt:lpstr>PowerPoint-Präsentation</vt:lpstr>
      <vt:lpstr>EUROENTA EXECUTIVE TEAM: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Ezgi</dc:creator>
  <cp:lastModifiedBy>Yeksun T</cp:lastModifiedBy>
  <cp:revision>39</cp:revision>
  <dcterms:created xsi:type="dcterms:W3CDTF">2013-04-05T12:30:23Z</dcterms:created>
  <dcterms:modified xsi:type="dcterms:W3CDTF">2014-03-28T12:37:50Z</dcterms:modified>
</cp:coreProperties>
</file>